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9" r:id="rId3"/>
    <p:sldId id="257" r:id="rId4"/>
    <p:sldId id="258" r:id="rId5"/>
    <p:sldId id="259" r:id="rId6"/>
    <p:sldId id="282" r:id="rId7"/>
    <p:sldId id="293" r:id="rId8"/>
    <p:sldId id="301" r:id="rId9"/>
    <p:sldId id="264" r:id="rId10"/>
    <p:sldId id="265" r:id="rId11"/>
    <p:sldId id="299" r:id="rId12"/>
    <p:sldId id="263" r:id="rId13"/>
    <p:sldId id="266" r:id="rId14"/>
    <p:sldId id="267" r:id="rId15"/>
    <p:sldId id="268" r:id="rId16"/>
    <p:sldId id="294" r:id="rId17"/>
    <p:sldId id="269" r:id="rId18"/>
    <p:sldId id="270" r:id="rId19"/>
    <p:sldId id="295" r:id="rId20"/>
    <p:sldId id="271" r:id="rId21"/>
    <p:sldId id="272" r:id="rId22"/>
    <p:sldId id="292" r:id="rId23"/>
    <p:sldId id="273" r:id="rId24"/>
    <p:sldId id="274" r:id="rId25"/>
    <p:sldId id="290" r:id="rId26"/>
    <p:sldId id="275" r:id="rId27"/>
    <p:sldId id="296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799263" cy="9929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03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D123-5591-49AA-9AA2-A3CF7AE5BE95}" type="datetimeFigureOut">
              <a:rPr lang="hr-HR" smtClean="0"/>
              <a:pPr/>
              <a:t>13.2.2014.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6FDE3-8127-458A-A35A-D6DB48DD2E6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09B3-840A-40EA-AB4E-EB8978C5DA59}" type="datetimeFigureOut">
              <a:rPr lang="hr-HR" smtClean="0"/>
              <a:pPr/>
              <a:t>13.2.2014.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054B-184A-47B3-B50C-03C96A2A551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054B-184A-47B3-B50C-03C96A2A551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1577-B46C-4901-8065-796E8F2C191F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79BA-ED4A-4D26-8D77-BED2D121D3CA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161B-0A33-4C6D-A509-05F0C2B21AA4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A3D-BAD1-4AD8-82A8-47F099E5A9A0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8514-FB1E-47E2-8A1B-A1DFC9937B3E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CDBA-6AD5-47A2-B118-6EE1FFCA3325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F500-5524-4F50-8974-B3A9F63FFD85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7151-FFEA-4687-B002-8019BA0F77F0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4577-A3FB-4237-80A9-95748F919D47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BF9D-2FCA-45C2-AE56-18BBA5CED874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70C8-AFE7-46CF-80D0-E3E642A6CDBF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8FCCA-3104-452E-A5BA-FFB833AA029C}" type="datetime1">
              <a:rPr lang="hr-HR" smtClean="0"/>
              <a:pPr/>
              <a:t>13.2.2014.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7E21FD-1545-4CD4-BA57-7610F9713976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2651720"/>
          </a:xfrm>
        </p:spPr>
        <p:txBody>
          <a:bodyPr>
            <a:normAutofit/>
          </a:bodyPr>
          <a:lstStyle/>
          <a:p>
            <a:r>
              <a:rPr lang="hr-HR" dirty="0" smtClean="0"/>
              <a:t>Informacije o radu</a:t>
            </a:r>
            <a:br>
              <a:rPr lang="hr-HR" dirty="0" smtClean="0"/>
            </a:br>
            <a:r>
              <a:rPr lang="hr-HR" dirty="0" smtClean="0"/>
              <a:t> Predškolske ustanove </a:t>
            </a:r>
            <a:br>
              <a:rPr lang="hr-HR" dirty="0" smtClean="0"/>
            </a:br>
            <a:r>
              <a:rPr lang="hr-HR" dirty="0" smtClean="0"/>
              <a:t>Dječji vrtić Orebić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/>
          </a:bodyPr>
          <a:lstStyle/>
          <a:p>
            <a:r>
              <a:rPr lang="hr-HR" dirty="0" smtClean="0"/>
              <a:t>Izvori:</a:t>
            </a:r>
          </a:p>
          <a:p>
            <a:r>
              <a:rPr lang="hr-HR" dirty="0" smtClean="0"/>
              <a:t>-Godišnjeg izvješća o radu za 2012/13.ped.god.</a:t>
            </a:r>
          </a:p>
          <a:p>
            <a:r>
              <a:rPr lang="hr-HR" dirty="0" smtClean="0"/>
              <a:t>-Godišnjeg plana i programa rada za 2013/14.ped.god.</a:t>
            </a:r>
          </a:p>
          <a:p>
            <a:r>
              <a:rPr lang="hr-HR" dirty="0" smtClean="0"/>
              <a:t>-Financijskog plana rada za 2014.god.</a:t>
            </a:r>
          </a:p>
          <a:p>
            <a:r>
              <a:rPr lang="hr-HR" dirty="0" smtClean="0"/>
              <a:t>-Izvješće o radu Dječjeg vrtića Orebić od 1993.-2013.g.</a:t>
            </a:r>
          </a:p>
          <a:p>
            <a:r>
              <a:rPr lang="hr-HR" dirty="0" smtClean="0"/>
              <a:t>-Plana potrebne opreme i sredstava za rad</a:t>
            </a:r>
            <a:endParaRPr lang="hr-HR" dirty="0"/>
          </a:p>
        </p:txBody>
      </p:sp>
    </p:spTree>
  </p:cSld>
  <p:clrMapOvr>
    <a:masterClrMapping/>
  </p:clrMapOvr>
  <p:transition advTm="5772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3200" b="1" dirty="0"/>
              <a:t>ODGOJNO NAOBRAZBENI RAD</a:t>
            </a:r>
            <a:r>
              <a:rPr lang="hr-HR" sz="2800" b="1" dirty="0"/>
              <a:t/>
            </a:r>
            <a:br>
              <a:rPr lang="hr-HR" sz="2800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200" dirty="0" err="1" smtClean="0">
                <a:solidFill>
                  <a:srgbClr val="FF0000"/>
                </a:solidFill>
              </a:rPr>
              <a:t>centri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</a:rPr>
              <a:t>aktivnosti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4200" dirty="0" err="1"/>
              <a:t>prema</a:t>
            </a:r>
            <a:r>
              <a:rPr lang="en-US" sz="4200" dirty="0"/>
              <a:t> </a:t>
            </a:r>
            <a:r>
              <a:rPr lang="en-US" sz="4200" dirty="0" err="1"/>
              <a:t>dječjim</a:t>
            </a:r>
            <a:r>
              <a:rPr lang="en-US" sz="4200" dirty="0"/>
              <a:t> </a:t>
            </a:r>
            <a:r>
              <a:rPr lang="en-US" sz="4200" dirty="0" err="1" smtClean="0"/>
              <a:t>interesima</a:t>
            </a:r>
            <a:endParaRPr lang="hr-HR" sz="4200" dirty="0" smtClean="0"/>
          </a:p>
          <a:p>
            <a:r>
              <a:rPr lang="en-US" sz="4200" dirty="0" smtClean="0"/>
              <a:t> </a:t>
            </a:r>
            <a:r>
              <a:rPr lang="en-US" sz="4200" dirty="0" err="1" smtClean="0">
                <a:solidFill>
                  <a:srgbClr val="FF0000"/>
                </a:solidFill>
              </a:rPr>
              <a:t>razmjen</a:t>
            </a:r>
            <a:r>
              <a:rPr lang="hr-HR" sz="4200" dirty="0" smtClean="0">
                <a:solidFill>
                  <a:srgbClr val="FF0000"/>
                </a:solidFill>
              </a:rPr>
              <a:t>a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informacija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/>
              <a:t>o </a:t>
            </a:r>
            <a:r>
              <a:rPr lang="en-US" sz="4200" dirty="0" err="1"/>
              <a:t>dječjim</a:t>
            </a:r>
            <a:r>
              <a:rPr lang="en-US" sz="4200" dirty="0"/>
              <a:t> </a:t>
            </a:r>
            <a:r>
              <a:rPr lang="en-US" sz="4200" dirty="0" err="1"/>
              <a:t>interesima</a:t>
            </a:r>
            <a:r>
              <a:rPr lang="en-US" sz="4200" dirty="0"/>
              <a:t> u </a:t>
            </a:r>
            <a:r>
              <a:rPr lang="en-US" sz="4200" dirty="0" err="1"/>
              <a:t>Vrtiću</a:t>
            </a:r>
            <a:r>
              <a:rPr lang="en-US" sz="4200" dirty="0" smtClean="0"/>
              <a:t>.</a:t>
            </a:r>
            <a:endParaRPr lang="hr-HR" sz="4200" dirty="0" smtClean="0"/>
          </a:p>
          <a:p>
            <a:r>
              <a:rPr lang="en-US" sz="4200" dirty="0" smtClean="0"/>
              <a:t> </a:t>
            </a:r>
            <a:r>
              <a:rPr lang="en-US" sz="4200" dirty="0" err="1">
                <a:solidFill>
                  <a:srgbClr val="FF0000"/>
                </a:solidFill>
              </a:rPr>
              <a:t>višesmjerne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komunikacije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/>
              <a:t>uz</a:t>
            </a:r>
            <a:r>
              <a:rPr lang="en-US" sz="4200" dirty="0"/>
              <a:t> </a:t>
            </a:r>
            <a:r>
              <a:rPr lang="en-US" sz="4200" dirty="0" err="1"/>
              <a:t>poštivanje</a:t>
            </a:r>
            <a:r>
              <a:rPr lang="en-US" sz="4200" dirty="0"/>
              <a:t> </a:t>
            </a:r>
            <a:r>
              <a:rPr lang="en-US" sz="4200" dirty="0" err="1"/>
              <a:t>interesa</a:t>
            </a:r>
            <a:r>
              <a:rPr lang="en-US" sz="4200" dirty="0"/>
              <a:t> </a:t>
            </a:r>
            <a:r>
              <a:rPr lang="en-US" sz="4200" dirty="0" err="1"/>
              <a:t>djece</a:t>
            </a:r>
            <a:r>
              <a:rPr lang="en-US" sz="4200" dirty="0"/>
              <a:t> </a:t>
            </a:r>
            <a:endParaRPr lang="hr-HR" sz="4200" dirty="0" smtClean="0"/>
          </a:p>
          <a:p>
            <a:r>
              <a:rPr lang="en-US" sz="4200" dirty="0" err="1" smtClean="0">
                <a:solidFill>
                  <a:srgbClr val="FF0000"/>
                </a:solidFill>
              </a:rPr>
              <a:t>sigurnosno</a:t>
            </a:r>
            <a:r>
              <a:rPr lang="en-US" sz="4200" dirty="0" smtClean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zaštitni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dirty="0" err="1">
                <a:solidFill>
                  <a:srgbClr val="FF0000"/>
                </a:solidFill>
              </a:rPr>
              <a:t>programi</a:t>
            </a:r>
            <a:r>
              <a:rPr lang="en-US" sz="4200" dirty="0"/>
              <a:t> </a:t>
            </a:r>
            <a:r>
              <a:rPr lang="en-US" sz="4200" dirty="0" err="1"/>
              <a:t>usmjereni</a:t>
            </a:r>
            <a:r>
              <a:rPr lang="en-US" sz="4200" dirty="0"/>
              <a:t> </a:t>
            </a:r>
            <a:r>
              <a:rPr lang="en-US" sz="4200" dirty="0" err="1"/>
              <a:t>na</a:t>
            </a:r>
            <a:r>
              <a:rPr lang="en-US" sz="4200" dirty="0"/>
              <a:t> </a:t>
            </a:r>
            <a:r>
              <a:rPr lang="en-US" sz="4200" dirty="0" err="1"/>
              <a:t>djecu</a:t>
            </a:r>
            <a:r>
              <a:rPr lang="en-US" sz="4200" dirty="0"/>
              <a:t> </a:t>
            </a:r>
            <a:r>
              <a:rPr lang="en-US" sz="4200" dirty="0" err="1"/>
              <a:t>ali</a:t>
            </a:r>
            <a:r>
              <a:rPr lang="en-US" sz="4200" dirty="0"/>
              <a:t> </a:t>
            </a:r>
            <a:r>
              <a:rPr lang="en-US" sz="4200" dirty="0" err="1"/>
              <a:t>i</a:t>
            </a:r>
            <a:r>
              <a:rPr lang="en-US" sz="4200" dirty="0"/>
              <a:t> </a:t>
            </a:r>
            <a:r>
              <a:rPr lang="en-US" sz="4200" dirty="0" err="1"/>
              <a:t>prema</a:t>
            </a:r>
            <a:r>
              <a:rPr lang="en-US" sz="4200" dirty="0"/>
              <a:t> </a:t>
            </a:r>
            <a:r>
              <a:rPr lang="en-US" sz="4200" dirty="0" err="1"/>
              <a:t>roditeljima</a:t>
            </a:r>
            <a:r>
              <a:rPr lang="en-US" sz="4200" dirty="0"/>
              <a:t>. </a:t>
            </a:r>
            <a:r>
              <a:rPr lang="en-US" sz="4200" dirty="0" smtClean="0"/>
              <a:t>                          </a:t>
            </a:r>
            <a:endParaRPr lang="hr-HR" sz="4200" dirty="0" smtClean="0"/>
          </a:p>
          <a:p>
            <a:pPr>
              <a:buNone/>
            </a:pPr>
            <a:endParaRPr lang="hr-HR" sz="420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 advTm="2851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Odgajatelji su: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fr-FR" dirty="0" smtClean="0"/>
              <a:t>-</a:t>
            </a:r>
            <a:r>
              <a:rPr lang="fr-FR" b="1" dirty="0" smtClean="0"/>
              <a:t>vrednovali program</a:t>
            </a:r>
            <a:r>
              <a:rPr lang="hr-HR" b="1" dirty="0" smtClean="0"/>
              <a:t>e ,</a:t>
            </a:r>
            <a:r>
              <a:rPr lang="fr-FR" dirty="0" smtClean="0"/>
              <a:t> </a:t>
            </a:r>
            <a:endParaRPr lang="hr-HR" dirty="0" smtClean="0"/>
          </a:p>
          <a:p>
            <a:r>
              <a:rPr lang="fr-FR" b="1" dirty="0" smtClean="0"/>
              <a:t>-surađivali </a:t>
            </a:r>
            <a:r>
              <a:rPr lang="fr-FR" dirty="0" smtClean="0"/>
              <a:t>sa roditeljima,stručnim suradnicima u vrtiću i izvan njega</a:t>
            </a:r>
            <a:r>
              <a:rPr lang="hr-HR" dirty="0" smtClean="0"/>
              <a:t>,</a:t>
            </a:r>
            <a:r>
              <a:rPr lang="fr-FR" dirty="0" smtClean="0"/>
              <a:t> </a:t>
            </a:r>
            <a:endParaRPr lang="hr-HR" dirty="0" smtClean="0"/>
          </a:p>
          <a:p>
            <a:r>
              <a:rPr lang="hr-HR" dirty="0" smtClean="0"/>
              <a:t>- </a:t>
            </a:r>
            <a:r>
              <a:rPr lang="fr-FR" b="1" dirty="0" smtClean="0"/>
              <a:t>poboljšava</a:t>
            </a:r>
            <a:r>
              <a:rPr lang="hr-HR" b="1" dirty="0" smtClean="0"/>
              <a:t>li </a:t>
            </a:r>
            <a:r>
              <a:rPr lang="fr-FR" b="1" dirty="0" smtClean="0"/>
              <a:t>uvjeta </a:t>
            </a:r>
            <a:r>
              <a:rPr lang="fr-FR" dirty="0" smtClean="0"/>
              <a:t>rada razvoja i odgoja</a:t>
            </a:r>
            <a:r>
              <a:rPr lang="hr-HR" dirty="0" smtClean="0"/>
              <a:t>,</a:t>
            </a:r>
          </a:p>
          <a:p>
            <a:r>
              <a:rPr lang="fr-FR" dirty="0" smtClean="0"/>
              <a:t>-</a:t>
            </a:r>
            <a:r>
              <a:rPr lang="hr-HR" b="1" dirty="0" smtClean="0"/>
              <a:t>usavršavali se </a:t>
            </a:r>
            <a:r>
              <a:rPr lang="fr-FR" b="1" dirty="0" smtClean="0"/>
              <a:t>,stjecali znanja i vještine</a:t>
            </a:r>
            <a:endParaRPr lang="hr-HR" dirty="0" smtClean="0"/>
          </a:p>
          <a:p>
            <a:r>
              <a:rPr lang="fr-FR" b="1" dirty="0" smtClean="0"/>
              <a:t>-vodili </a:t>
            </a:r>
            <a:r>
              <a:rPr lang="fr-FR" dirty="0" smtClean="0"/>
              <a:t>pedagošku dokumentaciju te sudjelovali u radu odgojiteljskih vijeća </a:t>
            </a:r>
            <a:r>
              <a:rPr lang="hr-HR" dirty="0" smtClean="0"/>
              <a:t>…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ransition advTm="202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INTEGRIRANI PROJEKTI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Vrtić kao dječja kuća</a:t>
            </a:r>
          </a:p>
          <a:p>
            <a:r>
              <a:rPr lang="hr-HR" dirty="0" smtClean="0"/>
              <a:t>Ja sam velik</a:t>
            </a:r>
          </a:p>
          <a:p>
            <a:r>
              <a:rPr lang="hr-HR" dirty="0" smtClean="0"/>
              <a:t>Moj </a:t>
            </a:r>
            <a:r>
              <a:rPr lang="hr-HR" dirty="0" err="1" smtClean="0"/>
              <a:t>dida</a:t>
            </a:r>
            <a:endParaRPr lang="hr-HR" dirty="0" smtClean="0"/>
          </a:p>
          <a:p>
            <a:r>
              <a:rPr lang="hr-HR" dirty="0" smtClean="0"/>
              <a:t>Mala radionica</a:t>
            </a:r>
          </a:p>
          <a:p>
            <a:r>
              <a:rPr lang="hr-HR" dirty="0" smtClean="0"/>
              <a:t>More i ja</a:t>
            </a:r>
          </a:p>
          <a:p>
            <a:r>
              <a:rPr lang="hr-HR" dirty="0" smtClean="0"/>
              <a:t>Dječja olimpijada</a:t>
            </a:r>
          </a:p>
          <a:p>
            <a:r>
              <a:rPr lang="hr-HR" dirty="0" smtClean="0"/>
              <a:t>Svemir</a:t>
            </a:r>
          </a:p>
          <a:p>
            <a:r>
              <a:rPr lang="hr-HR" dirty="0" smtClean="0"/>
              <a:t>Moje </a:t>
            </a:r>
            <a:r>
              <a:rPr lang="hr-HR" dirty="0" err="1" smtClean="0"/>
              <a:t>misto</a:t>
            </a:r>
            <a:endParaRPr lang="hr-HR" dirty="0"/>
          </a:p>
          <a:p>
            <a:r>
              <a:rPr lang="hr-HR" dirty="0" smtClean="0"/>
              <a:t>I mnogi drugi…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ransition advTm="2070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Sigurnosno zaštitni programi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-važni</a:t>
            </a:r>
            <a:r>
              <a:rPr lang="fr-FR" dirty="0" smtClean="0"/>
              <a:t> </a:t>
            </a:r>
            <a:r>
              <a:rPr lang="fr-FR" dirty="0"/>
              <a:t>za zdravlje i odgoj </a:t>
            </a:r>
            <a:r>
              <a:rPr lang="fr-FR" dirty="0" smtClean="0"/>
              <a:t>djeteta</a:t>
            </a:r>
            <a:r>
              <a:rPr lang="hr-HR" dirty="0" smtClean="0"/>
              <a:t>.</a:t>
            </a:r>
            <a:endParaRPr lang="hr-HR" dirty="0"/>
          </a:p>
          <a:p>
            <a:pPr>
              <a:buNone/>
            </a:pPr>
            <a:r>
              <a:rPr lang="fr-FR" dirty="0"/>
              <a:t>Postavljeni </a:t>
            </a:r>
            <a:r>
              <a:rPr lang="fr-FR" b="1" dirty="0"/>
              <a:t>ciljevi</a:t>
            </a:r>
            <a:r>
              <a:rPr lang="fr-FR" dirty="0"/>
              <a:t> programa su:</a:t>
            </a:r>
            <a:endParaRPr lang="hr-HR" dirty="0"/>
          </a:p>
          <a:p>
            <a:r>
              <a:rPr lang="fr-FR" dirty="0"/>
              <a:t>-</a:t>
            </a:r>
            <a:r>
              <a:rPr lang="fr-FR" dirty="0">
                <a:solidFill>
                  <a:srgbClr val="FF0000"/>
                </a:solidFill>
              </a:rPr>
              <a:t>upoznati </a:t>
            </a:r>
            <a:r>
              <a:rPr lang="fr-FR" dirty="0" smtClean="0"/>
              <a:t> opasn</a:t>
            </a:r>
            <a:r>
              <a:rPr lang="hr-HR" dirty="0" smtClean="0"/>
              <a:t>e</a:t>
            </a:r>
            <a:r>
              <a:rPr lang="fr-FR" dirty="0" smtClean="0"/>
              <a:t> situaci</a:t>
            </a:r>
            <a:r>
              <a:rPr lang="hr-HR" dirty="0" smtClean="0"/>
              <a:t>je</a:t>
            </a:r>
            <a:endParaRPr lang="hr-HR" dirty="0"/>
          </a:p>
          <a:p>
            <a:r>
              <a:rPr lang="fr-FR" dirty="0"/>
              <a:t>-</a:t>
            </a:r>
            <a:r>
              <a:rPr lang="fr-FR" dirty="0">
                <a:solidFill>
                  <a:srgbClr val="FF0000"/>
                </a:solidFill>
              </a:rPr>
              <a:t>naučiti </a:t>
            </a:r>
            <a:r>
              <a:rPr lang="fr-FR" dirty="0" smtClean="0"/>
              <a:t> </a:t>
            </a:r>
            <a:r>
              <a:rPr lang="fr-FR" dirty="0"/>
              <a:t>dječja prava i odgovornosti</a:t>
            </a:r>
            <a:endParaRPr lang="hr-HR" dirty="0"/>
          </a:p>
          <a:p>
            <a:r>
              <a:rPr lang="fr-FR" dirty="0"/>
              <a:t>-</a:t>
            </a:r>
            <a:r>
              <a:rPr lang="fr-FR" dirty="0">
                <a:solidFill>
                  <a:srgbClr val="FF0000"/>
                </a:solidFill>
              </a:rPr>
              <a:t>kako </a:t>
            </a:r>
            <a:r>
              <a:rPr lang="fr-FR" dirty="0" smtClean="0">
                <a:solidFill>
                  <a:srgbClr val="FF0000"/>
                </a:solidFill>
              </a:rPr>
              <a:t>se</a:t>
            </a:r>
            <a:r>
              <a:rPr lang="fr-FR" dirty="0" smtClean="0"/>
              <a:t> </a:t>
            </a:r>
            <a:r>
              <a:rPr lang="fr-FR" dirty="0"/>
              <a:t>brinuti za </a:t>
            </a:r>
            <a:r>
              <a:rPr lang="hr-HR" dirty="0" smtClean="0"/>
              <a:t>vlastitu</a:t>
            </a:r>
            <a:r>
              <a:rPr lang="fr-FR" dirty="0" smtClean="0"/>
              <a:t> </a:t>
            </a:r>
            <a:r>
              <a:rPr lang="fr-FR" dirty="0"/>
              <a:t>sigurnost</a:t>
            </a:r>
            <a:endParaRPr lang="hr-HR" dirty="0"/>
          </a:p>
          <a:p>
            <a:r>
              <a:rPr lang="en-US" dirty="0"/>
              <a:t>-</a:t>
            </a:r>
            <a:r>
              <a:rPr lang="en-US" dirty="0" err="1">
                <a:solidFill>
                  <a:srgbClr val="FF0000"/>
                </a:solidFill>
              </a:rPr>
              <a:t>kako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prepoznati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opasnost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izbjeći</a:t>
            </a:r>
            <a:r>
              <a:rPr lang="en-US" dirty="0">
                <a:solidFill>
                  <a:srgbClr val="FF0000"/>
                </a:solidFill>
              </a:rPr>
              <a:t> je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ransition advTm="233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USMJERENI NA DJETE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pozitivn</a:t>
            </a:r>
            <a:r>
              <a:rPr lang="hr-H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potencijal</a:t>
            </a:r>
            <a:r>
              <a:rPr lang="hr-HR" b="1" dirty="0" smtClean="0"/>
              <a:t>i</a:t>
            </a:r>
            <a:endParaRPr lang="hr-HR" dirty="0"/>
          </a:p>
          <a:p>
            <a:r>
              <a:rPr lang="en-US" dirty="0" smtClean="0"/>
              <a:t> </a:t>
            </a:r>
            <a:r>
              <a:rPr lang="en-US" b="1" dirty="0" err="1" smtClean="0"/>
              <a:t>socijaln</a:t>
            </a:r>
            <a:r>
              <a:rPr lang="hr-HR" b="1" dirty="0" smtClean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vještin</a:t>
            </a:r>
            <a:r>
              <a:rPr lang="hr-HR" b="1" dirty="0" smtClean="0"/>
              <a:t>e</a:t>
            </a:r>
            <a:r>
              <a:rPr lang="en-US" b="1" dirty="0" smtClean="0"/>
              <a:t> </a:t>
            </a:r>
            <a:r>
              <a:rPr lang="en-US" b="1" dirty="0" err="1"/>
              <a:t>komuniciranja</a:t>
            </a:r>
            <a:r>
              <a:rPr lang="en-US" b="1" dirty="0"/>
              <a:t> </a:t>
            </a:r>
            <a:endParaRPr lang="hr-HR" dirty="0"/>
          </a:p>
          <a:p>
            <a:r>
              <a:rPr lang="hr-HR" b="1" dirty="0" smtClean="0"/>
              <a:t>z</a:t>
            </a:r>
            <a:r>
              <a:rPr lang="en-US" b="1" dirty="0" err="1" smtClean="0"/>
              <a:t>drav</a:t>
            </a:r>
            <a:r>
              <a:rPr lang="hr-H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stil</a:t>
            </a:r>
            <a:r>
              <a:rPr lang="hr-HR" b="1" dirty="0" smtClean="0"/>
              <a:t>ovi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načina</a:t>
            </a:r>
            <a:r>
              <a:rPr lang="en-US" b="1" dirty="0"/>
              <a:t> </a:t>
            </a:r>
            <a:r>
              <a:rPr lang="en-US" b="1" dirty="0" err="1"/>
              <a:t>života</a:t>
            </a:r>
            <a:r>
              <a:rPr lang="en-US" b="1" dirty="0"/>
              <a:t>(</a:t>
            </a:r>
            <a:r>
              <a:rPr lang="en-US" b="1" dirty="0" err="1"/>
              <a:t>sport,zdrava</a:t>
            </a:r>
            <a:r>
              <a:rPr lang="en-US" b="1" dirty="0"/>
              <a:t> </a:t>
            </a:r>
            <a:r>
              <a:rPr lang="en-US" dirty="0" err="1"/>
              <a:t>hrana,odnos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prirodi</a:t>
            </a:r>
            <a:r>
              <a:rPr lang="en-US" dirty="0"/>
              <a:t>...)</a:t>
            </a:r>
            <a:endParaRPr lang="hr-HR" dirty="0"/>
          </a:p>
          <a:p>
            <a:r>
              <a:rPr lang="en-US" dirty="0" smtClean="0"/>
              <a:t> </a:t>
            </a:r>
            <a:r>
              <a:rPr lang="en-US" b="1" dirty="0" err="1" smtClean="0"/>
              <a:t>partnersk</a:t>
            </a:r>
            <a:r>
              <a:rPr lang="hr-HR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odnosu</a:t>
            </a:r>
            <a:r>
              <a:rPr lang="en-US" b="1" dirty="0"/>
              <a:t> s </a:t>
            </a:r>
            <a:r>
              <a:rPr lang="en-US" b="1" dirty="0" err="1" smtClean="0"/>
              <a:t>roditeljima</a:t>
            </a:r>
            <a:endParaRPr lang="hr-HR" dirty="0"/>
          </a:p>
          <a:p>
            <a:r>
              <a:rPr lang="en-US" dirty="0" smtClean="0"/>
              <a:t>  </a:t>
            </a:r>
            <a:r>
              <a:rPr lang="en-US" b="1" dirty="0" err="1" smtClean="0"/>
              <a:t>jačanj</a:t>
            </a:r>
            <a:r>
              <a:rPr lang="hr-HR" b="1" dirty="0" smtClean="0"/>
              <a:t>e</a:t>
            </a:r>
            <a:r>
              <a:rPr lang="en-US" b="1" dirty="0" smtClean="0"/>
              <a:t> </a:t>
            </a:r>
            <a:r>
              <a:rPr lang="en-US" b="1" dirty="0" err="1"/>
              <a:t>osobnosti</a:t>
            </a:r>
            <a:r>
              <a:rPr lang="en-US" b="1" dirty="0"/>
              <a:t> </a:t>
            </a:r>
            <a:r>
              <a:rPr lang="en-US" b="1" dirty="0" err="1" smtClean="0"/>
              <a:t>djece</a:t>
            </a:r>
            <a:endParaRPr lang="hr-HR" b="1" dirty="0" smtClean="0"/>
          </a:p>
          <a:p>
            <a:r>
              <a:rPr lang="en-US" dirty="0" smtClean="0"/>
              <a:t> </a:t>
            </a:r>
            <a:r>
              <a:rPr lang="en-US" b="1" dirty="0" err="1" smtClean="0"/>
              <a:t>promi</a:t>
            </a:r>
            <a:r>
              <a:rPr lang="hr-HR" b="1" dirty="0" err="1" smtClean="0"/>
              <a:t>canje</a:t>
            </a:r>
            <a:r>
              <a:rPr lang="en-US" b="1" dirty="0" smtClean="0"/>
              <a:t> </a:t>
            </a:r>
            <a:r>
              <a:rPr lang="en-US" b="1" dirty="0" err="1" smtClean="0"/>
              <a:t>pozitivn</a:t>
            </a:r>
            <a:r>
              <a:rPr lang="hr-HR" b="1" dirty="0" smtClean="0"/>
              <a:t>ih</a:t>
            </a:r>
            <a:r>
              <a:rPr lang="en-US" b="1" dirty="0" smtClean="0"/>
              <a:t> </a:t>
            </a:r>
            <a:r>
              <a:rPr lang="en-US" b="1" dirty="0" err="1"/>
              <a:t>dostignuća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 smtClean="0"/>
              <a:t>ljudsk</a:t>
            </a:r>
            <a:r>
              <a:rPr lang="hr-HR" b="1" dirty="0" smtClean="0"/>
              <a:t>ih</a:t>
            </a:r>
            <a:r>
              <a:rPr lang="en-US" b="1" dirty="0" smtClean="0"/>
              <a:t> </a:t>
            </a:r>
            <a:r>
              <a:rPr lang="en-US" b="1" dirty="0" err="1"/>
              <a:t>vrijednosti</a:t>
            </a:r>
            <a:r>
              <a:rPr lang="en-US" b="1" dirty="0"/>
              <a:t>. 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ransition advTm="3450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Visoka senzibiliziranost svih zaposlenika u najboljem interesu djece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r-HR" b="1" dirty="0" smtClean="0"/>
          </a:p>
          <a:p>
            <a:pPr lvl="0"/>
            <a:r>
              <a:rPr lang="en-US" b="1" dirty="0" err="1" smtClean="0"/>
              <a:t>Profesionalnost</a:t>
            </a:r>
            <a:r>
              <a:rPr lang="en-US" b="1" dirty="0"/>
              <a:t>, </a:t>
            </a:r>
            <a:r>
              <a:rPr lang="en-US" b="1" dirty="0" err="1"/>
              <a:t>pravednost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objektivnost</a:t>
            </a:r>
            <a:r>
              <a:rPr lang="en-US" b="1" dirty="0"/>
              <a:t> </a:t>
            </a:r>
            <a:endParaRPr lang="hr-HR" dirty="0"/>
          </a:p>
          <a:p>
            <a:pPr lvl="0"/>
            <a:r>
              <a:rPr lang="hr-HR" b="1" dirty="0"/>
              <a:t>Pravovremenog  i brzog djelovanja </a:t>
            </a:r>
            <a:endParaRPr lang="hr-HR" dirty="0" smtClean="0"/>
          </a:p>
          <a:p>
            <a:pPr lvl="0"/>
            <a:endParaRPr lang="hr-HR" dirty="0"/>
          </a:p>
          <a:p>
            <a:pPr>
              <a:buNone/>
            </a:pPr>
            <a:r>
              <a:rPr lang="en-US" dirty="0" err="1"/>
              <a:t>Ravnatelj</a:t>
            </a:r>
            <a:r>
              <a:rPr lang="en-US" dirty="0"/>
              <a:t> je </a:t>
            </a:r>
            <a:r>
              <a:rPr lang="en-US" dirty="0" err="1"/>
              <a:t>imao</a:t>
            </a:r>
            <a:r>
              <a:rPr lang="en-US" dirty="0"/>
              <a:t> </a:t>
            </a:r>
            <a:r>
              <a:rPr lang="en-US" dirty="0" err="1"/>
              <a:t>obvezu</a:t>
            </a:r>
            <a:r>
              <a:rPr lang="en-US" dirty="0"/>
              <a:t> :</a:t>
            </a:r>
            <a:endParaRPr lang="hr-HR" dirty="0"/>
          </a:p>
          <a:p>
            <a:pPr lvl="0"/>
            <a:r>
              <a:rPr lang="en-US" b="1" dirty="0" err="1"/>
              <a:t>Organizacije</a:t>
            </a:r>
            <a:r>
              <a:rPr lang="en-US" b="1" dirty="0"/>
              <a:t> </a:t>
            </a:r>
            <a:r>
              <a:rPr lang="en-US" b="1" dirty="0" err="1"/>
              <a:t>provedbu</a:t>
            </a:r>
            <a:r>
              <a:rPr lang="en-US" b="1" dirty="0"/>
              <a:t> </a:t>
            </a:r>
            <a:r>
              <a:rPr lang="hr-HR" b="1" dirty="0" smtClean="0"/>
              <a:t>rada</a:t>
            </a:r>
            <a:endParaRPr lang="hr-HR" dirty="0"/>
          </a:p>
          <a:p>
            <a:pPr lvl="0"/>
            <a:r>
              <a:rPr lang="en-US" dirty="0" err="1"/>
              <a:t>Uvida</a:t>
            </a:r>
            <a:r>
              <a:rPr lang="en-US" b="1" dirty="0"/>
              <a:t> u </a:t>
            </a:r>
            <a:r>
              <a:rPr lang="en-US" b="1" dirty="0" err="1"/>
              <a:t>ispravnost</a:t>
            </a:r>
            <a:r>
              <a:rPr lang="en-US" b="1" dirty="0"/>
              <a:t> </a:t>
            </a:r>
            <a:r>
              <a:rPr lang="en-US" b="1" dirty="0" err="1"/>
              <a:t>vođenja</a:t>
            </a:r>
            <a:r>
              <a:rPr lang="en-US" b="1" dirty="0"/>
              <a:t> </a:t>
            </a:r>
            <a:r>
              <a:rPr lang="hr-HR" b="1" dirty="0" smtClean="0"/>
              <a:t>,planiranja i ostvarenja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ransition advTm="2001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slike-ljeto,preša,čupko,knjižnica,srce,\P102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381328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ransition advTm="25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odgojiteljskog vijeća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dogovaraju</a:t>
            </a:r>
            <a:r>
              <a:rPr lang="en-US" dirty="0"/>
              <a:t>  </a:t>
            </a:r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ustrojstvo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pedagoške</a:t>
            </a:r>
            <a:r>
              <a:rPr lang="en-US" dirty="0"/>
              <a:t> </a:t>
            </a:r>
            <a:r>
              <a:rPr lang="en-US" dirty="0" err="1"/>
              <a:t>godine</a:t>
            </a:r>
            <a:endParaRPr lang="hr-HR" dirty="0"/>
          </a:p>
          <a:p>
            <a:r>
              <a:rPr lang="en-US" dirty="0"/>
              <a:t>- </a:t>
            </a:r>
            <a:r>
              <a:rPr lang="en-US" dirty="0" err="1"/>
              <a:t>sudjeluju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u </a:t>
            </a:r>
            <a:r>
              <a:rPr lang="en-US" b="1" dirty="0" err="1"/>
              <a:t>izradi</a:t>
            </a:r>
            <a:r>
              <a:rPr lang="en-US" b="1" dirty="0"/>
              <a:t> </a:t>
            </a:r>
            <a:r>
              <a:rPr lang="en-US" b="1" dirty="0" err="1"/>
              <a:t>godišnjeg</a:t>
            </a:r>
            <a:r>
              <a:rPr lang="en-US" b="1" dirty="0"/>
              <a:t> </a:t>
            </a:r>
            <a:r>
              <a:rPr lang="en-US" b="1" dirty="0" err="1"/>
              <a:t>plana</a:t>
            </a:r>
            <a:r>
              <a:rPr lang="en-US" b="1" dirty="0"/>
              <a:t> </a:t>
            </a:r>
            <a:r>
              <a:rPr lang="en-US" dirty="0" err="1"/>
              <a:t>rada</a:t>
            </a:r>
            <a:r>
              <a:rPr lang="en-US" dirty="0"/>
              <a:t>,</a:t>
            </a:r>
            <a:endParaRPr lang="hr-HR" dirty="0"/>
          </a:p>
          <a:p>
            <a:r>
              <a:rPr lang="en-US" dirty="0"/>
              <a:t>- </a:t>
            </a:r>
            <a:r>
              <a:rPr lang="en-US" dirty="0" err="1"/>
              <a:t>uočavaju</a:t>
            </a:r>
            <a:r>
              <a:rPr lang="en-US" dirty="0"/>
              <a:t> </a:t>
            </a:r>
            <a:r>
              <a:rPr lang="en-US" b="1" dirty="0" err="1"/>
              <a:t>organizacijsko</a:t>
            </a:r>
            <a:r>
              <a:rPr lang="en-US" b="1" dirty="0"/>
              <a:t> </a:t>
            </a:r>
            <a:r>
              <a:rPr lang="en-US" b="1" dirty="0" err="1"/>
              <a:t>kadrovske</a:t>
            </a:r>
            <a:r>
              <a:rPr lang="en-US" b="1" dirty="0"/>
              <a:t> </a:t>
            </a:r>
            <a:r>
              <a:rPr lang="en-US" b="1" dirty="0" err="1"/>
              <a:t>probleme</a:t>
            </a:r>
            <a:r>
              <a:rPr lang="en-US" dirty="0"/>
              <a:t>,</a:t>
            </a:r>
            <a:endParaRPr lang="hr-HR" dirty="0"/>
          </a:p>
          <a:p>
            <a:r>
              <a:rPr lang="en-US" dirty="0"/>
              <a:t>- </a:t>
            </a:r>
            <a:r>
              <a:rPr lang="en-US" b="1" dirty="0" err="1"/>
              <a:t>podnose</a:t>
            </a:r>
            <a:r>
              <a:rPr lang="en-US" b="1" dirty="0"/>
              <a:t> </a:t>
            </a:r>
            <a:r>
              <a:rPr lang="en-US" b="1" dirty="0" err="1"/>
              <a:t>izvješća</a:t>
            </a:r>
            <a:r>
              <a:rPr lang="en-US" b="1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seminara,savjetovanja,aktiva</a:t>
            </a:r>
            <a:r>
              <a:rPr lang="en-US" dirty="0"/>
              <a:t>...</a:t>
            </a:r>
            <a:endParaRPr lang="hr-HR" dirty="0"/>
          </a:p>
          <a:p>
            <a:r>
              <a:rPr lang="en-US" dirty="0"/>
              <a:t>- </a:t>
            </a:r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hr-HR" dirty="0" smtClean="0"/>
              <a:t> i sudjeluju u </a:t>
            </a:r>
            <a:r>
              <a:rPr lang="hr-HR" b="1" dirty="0" smtClean="0"/>
              <a:t>kreiranju </a:t>
            </a:r>
            <a:r>
              <a:rPr lang="en-US" b="1" dirty="0" err="1" smtClean="0"/>
              <a:t>kućn</a:t>
            </a:r>
            <a:r>
              <a:rPr lang="hr-HR" b="1" dirty="0" err="1" smtClean="0"/>
              <a:t>og</a:t>
            </a:r>
            <a:r>
              <a:rPr lang="en-US" b="1" dirty="0" smtClean="0"/>
              <a:t> red</a:t>
            </a:r>
            <a:r>
              <a:rPr lang="hr-HR" b="1" dirty="0" smtClean="0"/>
              <a:t>a</a:t>
            </a:r>
            <a:r>
              <a:rPr lang="en-US" b="1" dirty="0" smtClean="0"/>
              <a:t>,</a:t>
            </a:r>
            <a:r>
              <a:rPr lang="hr-HR" b="1" dirty="0" smtClean="0"/>
              <a:t>etičkog kodeksa</a:t>
            </a:r>
            <a:r>
              <a:rPr lang="hr-HR" dirty="0" smtClean="0"/>
              <a:t>…</a:t>
            </a:r>
            <a:endParaRPr lang="hr-HR" dirty="0"/>
          </a:p>
          <a:p>
            <a:r>
              <a:rPr lang="en-US" dirty="0"/>
              <a:t>- </a:t>
            </a:r>
            <a:r>
              <a:rPr lang="en-US" dirty="0" err="1"/>
              <a:t>organiziraju</a:t>
            </a:r>
            <a:r>
              <a:rPr lang="en-US" dirty="0"/>
              <a:t> </a:t>
            </a:r>
            <a:r>
              <a:rPr lang="en-US" b="1" dirty="0" err="1"/>
              <a:t>posjete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kulturne</a:t>
            </a:r>
            <a:r>
              <a:rPr lang="en-US" b="1" dirty="0"/>
              <a:t> </a:t>
            </a:r>
            <a:r>
              <a:rPr lang="en-US" b="1" dirty="0" err="1"/>
              <a:t>manifestacije</a:t>
            </a:r>
            <a:r>
              <a:rPr lang="en-US" dirty="0"/>
              <a:t>,</a:t>
            </a:r>
            <a:endParaRPr lang="hr-HR" dirty="0"/>
          </a:p>
          <a:p>
            <a:r>
              <a:rPr lang="en-US" dirty="0"/>
              <a:t>- </a:t>
            </a:r>
            <a:r>
              <a:rPr lang="en-US" b="1" dirty="0" err="1"/>
              <a:t>analiziraju</a:t>
            </a:r>
            <a:r>
              <a:rPr lang="en-US" b="1" dirty="0"/>
              <a:t> </a:t>
            </a:r>
            <a:r>
              <a:rPr lang="en-US" b="1" dirty="0" err="1"/>
              <a:t>rad</a:t>
            </a:r>
            <a:r>
              <a:rPr lang="en-US" b="1" dirty="0"/>
              <a:t> </a:t>
            </a:r>
            <a:r>
              <a:rPr lang="en-US" dirty="0" err="1"/>
              <a:t>odgojitelja</a:t>
            </a:r>
            <a:r>
              <a:rPr lang="en-US" dirty="0"/>
              <a:t>,</a:t>
            </a:r>
            <a:endParaRPr lang="hr-HR" dirty="0"/>
          </a:p>
          <a:p>
            <a:r>
              <a:rPr lang="en-US" dirty="0"/>
              <a:t>- </a:t>
            </a:r>
            <a:r>
              <a:rPr lang="en-US" b="1" dirty="0" err="1"/>
              <a:t>organiziraju</a:t>
            </a:r>
            <a:r>
              <a:rPr lang="en-US" b="1" dirty="0"/>
              <a:t> </a:t>
            </a:r>
            <a:r>
              <a:rPr lang="en-US" b="1" dirty="0" err="1"/>
              <a:t>svečanosti</a:t>
            </a:r>
            <a:r>
              <a:rPr lang="en-US" b="1" dirty="0"/>
              <a:t> </a:t>
            </a:r>
            <a:r>
              <a:rPr lang="en-US" dirty="0" err="1"/>
              <a:t>društvenih</a:t>
            </a:r>
            <a:r>
              <a:rPr lang="en-US" dirty="0"/>
              <a:t>, </a:t>
            </a:r>
            <a:r>
              <a:rPr lang="en-US" dirty="0" err="1"/>
              <a:t>vjerskih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,</a:t>
            </a:r>
            <a:endParaRPr lang="hr-HR" dirty="0"/>
          </a:p>
          <a:p>
            <a:r>
              <a:rPr lang="fr-FR" dirty="0"/>
              <a:t>- zaduženi su </a:t>
            </a:r>
            <a:r>
              <a:rPr lang="fr-FR" b="1" dirty="0"/>
              <a:t>za pedagoško i estetsko uređenje prostora</a:t>
            </a:r>
            <a:r>
              <a:rPr lang="fr-FR" dirty="0"/>
              <a:t>,</a:t>
            </a:r>
            <a:endParaRPr lang="hr-HR" dirty="0"/>
          </a:p>
          <a:p>
            <a:pPr lvl="0"/>
            <a:r>
              <a:rPr lang="hr-HR" dirty="0" smtClean="0"/>
              <a:t>- </a:t>
            </a:r>
            <a:r>
              <a:rPr lang="en-US" dirty="0" err="1" smtClean="0"/>
              <a:t>donose</a:t>
            </a:r>
            <a:r>
              <a:rPr lang="en-US" dirty="0" smtClean="0"/>
              <a:t> </a:t>
            </a:r>
            <a:r>
              <a:rPr lang="en-US" dirty="0" err="1"/>
              <a:t>polugodišnja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b="1" dirty="0" err="1" smtClean="0"/>
              <a:t>izvješća</a:t>
            </a:r>
            <a:r>
              <a:rPr lang="hr-HR" b="1" dirty="0" smtClean="0"/>
              <a:t> i planove</a:t>
            </a:r>
            <a:r>
              <a:rPr lang="en-US" dirty="0" smtClean="0"/>
              <a:t>...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  <p:transition advTm="480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sa roditeljima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hr-HR" dirty="0"/>
          </a:p>
          <a:p>
            <a:r>
              <a:rPr lang="hr-HR" b="1" dirty="0" err="1" smtClean="0">
                <a:solidFill>
                  <a:srgbClr val="FF0000"/>
                </a:solidFill>
              </a:rPr>
              <a:t>Pr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hr-HR" b="1" dirty="0" smtClean="0">
                <a:solidFill>
                  <a:srgbClr val="FF0000"/>
                </a:solidFill>
              </a:rPr>
              <a:t>h</a:t>
            </a:r>
            <a:r>
              <a:rPr lang="en-US" b="1" dirty="0" err="1" smtClean="0">
                <a:solidFill>
                  <a:srgbClr val="FF0000"/>
                </a:solidFill>
              </a:rPr>
              <a:t>va</a:t>
            </a:r>
            <a:r>
              <a:rPr lang="hr-HR" b="1" dirty="0" err="1" smtClean="0">
                <a:solidFill>
                  <a:srgbClr val="FF0000"/>
                </a:solidFill>
              </a:rPr>
              <a:t>ćanje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odgajatelja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stručnjaka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odgoju</a:t>
            </a:r>
            <a:r>
              <a:rPr lang="en-US" dirty="0"/>
              <a:t> </a:t>
            </a:r>
            <a:r>
              <a:rPr lang="en-US" dirty="0" err="1" smtClean="0"/>
              <a:t>djeteta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zno</a:t>
            </a:r>
            <a:r>
              <a:rPr lang="hr-HR" b="1" dirty="0" err="1" smtClean="0">
                <a:solidFill>
                  <a:srgbClr val="FF0000"/>
                </a:solidFill>
              </a:rPr>
              <a:t>šenje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svoj</a:t>
            </a:r>
            <a:r>
              <a:rPr lang="hr-HR" b="1" dirty="0" smtClean="0">
                <a:solidFill>
                  <a:srgbClr val="FF0000"/>
                </a:solidFill>
              </a:rPr>
              <a:t>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mišljenja</a:t>
            </a:r>
            <a:r>
              <a:rPr lang="en-US" b="1" dirty="0">
                <a:solidFill>
                  <a:srgbClr val="FF0000"/>
                </a:solidFill>
              </a:rPr>
              <a:t> I </a:t>
            </a:r>
            <a:r>
              <a:rPr lang="en-US" b="1" dirty="0" err="1" smtClean="0">
                <a:solidFill>
                  <a:srgbClr val="FF0000"/>
                </a:solidFill>
              </a:rPr>
              <a:t>stavov</a:t>
            </a:r>
            <a:r>
              <a:rPr lang="hr-HR" b="1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u </a:t>
            </a:r>
            <a:r>
              <a:rPr lang="en-US" dirty="0" err="1"/>
              <a:t>duhu</a:t>
            </a:r>
            <a:r>
              <a:rPr lang="en-US" dirty="0"/>
              <a:t> </a:t>
            </a:r>
            <a:r>
              <a:rPr lang="en-US" dirty="0" err="1" smtClean="0"/>
              <a:t>kvalitetne</a:t>
            </a:r>
            <a:r>
              <a:rPr lang="hr-HR" dirty="0" smtClean="0"/>
              <a:t>,konstruktivne</a:t>
            </a:r>
            <a:r>
              <a:rPr lang="en-US" dirty="0" smtClean="0"/>
              <a:t> </a:t>
            </a:r>
            <a:r>
              <a:rPr lang="en-US" dirty="0" err="1" smtClean="0"/>
              <a:t>komunikacije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Su</a:t>
            </a:r>
            <a:r>
              <a:rPr lang="en-US" b="1" dirty="0" err="1" smtClean="0">
                <a:solidFill>
                  <a:srgbClr val="FF0000"/>
                </a:solidFill>
              </a:rPr>
              <a:t>djel</a:t>
            </a:r>
            <a:r>
              <a:rPr lang="hr-HR" b="1" dirty="0" err="1" smtClean="0">
                <a:solidFill>
                  <a:srgbClr val="FF0000"/>
                </a:solidFill>
              </a:rPr>
              <a:t>ovanje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kreiranju</a:t>
            </a:r>
            <a:r>
              <a:rPr lang="en-US" dirty="0"/>
              <a:t> </a:t>
            </a:r>
            <a:r>
              <a:rPr lang="en-US" dirty="0" err="1" smtClean="0"/>
              <a:t>programa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</a:rPr>
              <a:t>ktivno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sudjel</a:t>
            </a:r>
            <a:r>
              <a:rPr lang="hr-HR" b="1" dirty="0" err="1" smtClean="0">
                <a:solidFill>
                  <a:srgbClr val="FF0000"/>
                </a:solidFill>
              </a:rPr>
              <a:t>ovanje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u </a:t>
            </a:r>
            <a:r>
              <a:rPr lang="en-US" dirty="0" err="1"/>
              <a:t>djetetovu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 u </a:t>
            </a:r>
            <a:r>
              <a:rPr lang="en-US" dirty="0" err="1" smtClean="0"/>
              <a:t>vrtiću</a:t>
            </a:r>
            <a:r>
              <a:rPr lang="hr-HR" dirty="0" smtClean="0"/>
              <a:t>,</a:t>
            </a:r>
            <a:endParaRPr lang="hr-HR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Odaziva</a:t>
            </a:r>
            <a:r>
              <a:rPr lang="hr-HR" b="1" dirty="0" smtClean="0">
                <a:solidFill>
                  <a:srgbClr val="FF0000"/>
                </a:solidFill>
              </a:rPr>
              <a:t>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 </a:t>
            </a:r>
            <a:r>
              <a:rPr lang="en-US" b="1" dirty="0" err="1">
                <a:solidFill>
                  <a:srgbClr val="FF0000"/>
                </a:solidFill>
              </a:rPr>
              <a:t>pozivima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odgajatelja</a:t>
            </a:r>
            <a:r>
              <a:rPr lang="en-US" dirty="0"/>
              <a:t> za </a:t>
            </a:r>
            <a:r>
              <a:rPr lang="en-US" dirty="0" err="1"/>
              <a:t>razne</a:t>
            </a:r>
            <a:r>
              <a:rPr lang="en-US" dirty="0"/>
              <a:t> </a:t>
            </a:r>
            <a:r>
              <a:rPr lang="en-US" dirty="0" err="1"/>
              <a:t>vidove</a:t>
            </a:r>
            <a:r>
              <a:rPr lang="en-US" dirty="0"/>
              <a:t> </a:t>
            </a:r>
            <a:r>
              <a:rPr lang="en-US" dirty="0" err="1" smtClean="0"/>
              <a:t>suradnje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svje</a:t>
            </a:r>
            <a:r>
              <a:rPr lang="hr-HR" b="1" dirty="0" err="1" smtClean="0">
                <a:solidFill>
                  <a:srgbClr val="FF0000"/>
                </a:solidFill>
              </a:rPr>
              <a:t>ščivanje</a:t>
            </a:r>
            <a:r>
              <a:rPr lang="hr-HR" b="1" dirty="0" smtClean="0">
                <a:solidFill>
                  <a:srgbClr val="FF0000"/>
                </a:solidFill>
              </a:rPr>
              <a:t> roditelja 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ponašanj</a:t>
            </a:r>
            <a:r>
              <a:rPr lang="hr-HR" b="1" dirty="0" smtClean="0">
                <a:solidFill>
                  <a:srgbClr val="FF0000"/>
                </a:solidFill>
              </a:rPr>
              <a:t>ima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djetetu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 </a:t>
            </a:r>
            <a:r>
              <a:rPr lang="en-US" dirty="0" err="1" smtClean="0"/>
              <a:t>pronala</a:t>
            </a:r>
            <a:r>
              <a:rPr lang="hr-HR" dirty="0" err="1" smtClean="0"/>
              <a:t>ženje</a:t>
            </a:r>
            <a:r>
              <a:rPr lang="en-US" dirty="0" smtClean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raže</a:t>
            </a:r>
            <a:r>
              <a:rPr lang="hr-HR" b="1" dirty="0" smtClean="0">
                <a:solidFill>
                  <a:srgbClr val="FF0000"/>
                </a:solidFill>
              </a:rPr>
              <a:t>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stručn</a:t>
            </a:r>
            <a:r>
              <a:rPr lang="hr-HR" b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savjet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odgajatelja</a:t>
            </a:r>
            <a:r>
              <a:rPr lang="hr-HR" dirty="0" smtClean="0"/>
              <a:t> i stručnih suradnika,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udjel</a:t>
            </a:r>
            <a:r>
              <a:rPr lang="hr-HR" b="1" dirty="0" err="1" smtClean="0">
                <a:solidFill>
                  <a:srgbClr val="FF0000"/>
                </a:solidFill>
              </a:rPr>
              <a:t>ovanje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donošenju</a:t>
            </a:r>
            <a:r>
              <a:rPr lang="en-US" dirty="0"/>
              <a:t> </a:t>
            </a: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poštuju</a:t>
            </a:r>
            <a:r>
              <a:rPr lang="en-US" dirty="0"/>
              <a:t> </a:t>
            </a:r>
            <a:r>
              <a:rPr lang="en-US" dirty="0" err="1" smtClean="0"/>
              <a:t>ih</a:t>
            </a:r>
            <a:r>
              <a:rPr lang="hr-HR" dirty="0" smtClean="0"/>
              <a:t>,</a:t>
            </a:r>
            <a:endParaRPr lang="hr-HR" dirty="0"/>
          </a:p>
          <a:p>
            <a:r>
              <a:rPr lang="hr-HR" b="1" dirty="0" smtClean="0">
                <a:solidFill>
                  <a:srgbClr val="FF0000"/>
                </a:solidFill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</a:rPr>
              <a:t>ruža</a:t>
            </a:r>
            <a:r>
              <a:rPr lang="hr-HR" b="1" dirty="0" smtClean="0">
                <a:solidFill>
                  <a:srgbClr val="FF0000"/>
                </a:solidFill>
              </a:rPr>
              <a:t>nje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povratn</a:t>
            </a:r>
            <a:r>
              <a:rPr lang="hr-HR" b="1" dirty="0" smtClean="0">
                <a:solidFill>
                  <a:srgbClr val="FF0000"/>
                </a:solidFill>
              </a:rPr>
              <a:t>ih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informacij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dijete-roditelj-odgajatelj</a:t>
            </a:r>
            <a:r>
              <a:rPr lang="en-US" dirty="0"/>
              <a:t> </a:t>
            </a:r>
            <a:r>
              <a:rPr lang="hr-HR" dirty="0" smtClean="0"/>
              <a:t>…</a:t>
            </a:r>
            <a:r>
              <a:rPr lang="en-US" dirty="0" smtClean="0"/>
              <a:t>  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ransition advTm="3510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isnik\Desktop\slike-ljeto,preša,čupko,knjižnica,srce,\P102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72400" cy="6165304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 advTm="166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slike-ljeto,preša,čupko,knjižnica,srce,\P102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128792" cy="6408712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 advTm="17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fr-FR" sz="3100" b="1" dirty="0" smtClean="0"/>
              <a:t>DRUŠTVENI </a:t>
            </a:r>
            <a:r>
              <a:rPr lang="fr-FR" sz="3100" b="1" dirty="0"/>
              <a:t>ČINBENICI KOJI SUDJELUJU U </a:t>
            </a:r>
            <a:r>
              <a:rPr lang="fr-FR" sz="3100" b="1" dirty="0" smtClean="0"/>
              <a:t>OSTVARIVANJU</a:t>
            </a:r>
            <a:r>
              <a:rPr lang="hr-HR" sz="3100" b="1" dirty="0" smtClean="0"/>
              <a:t> ZADAĆA </a:t>
            </a:r>
            <a:r>
              <a:rPr lang="fr-FR" sz="3100" b="1" dirty="0" smtClean="0"/>
              <a:t>GODIŠNJEG </a:t>
            </a:r>
            <a:r>
              <a:rPr lang="fr-FR" sz="3100" b="1" dirty="0"/>
              <a:t>PLANA I </a:t>
            </a:r>
            <a:r>
              <a:rPr lang="hr-HR" sz="3100" b="1" dirty="0" smtClean="0"/>
              <a:t/>
            </a:r>
            <a:br>
              <a:rPr lang="hr-HR" sz="3100" b="1" dirty="0" smtClean="0"/>
            </a:br>
            <a:r>
              <a:rPr lang="fr-FR" sz="3100" b="1" dirty="0" smtClean="0"/>
              <a:t>PROGRAMA </a:t>
            </a:r>
            <a:r>
              <a:rPr lang="fr-FR" sz="3100" b="1" dirty="0"/>
              <a:t>USTANOVE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/>
              <a:t>Općina</a:t>
            </a:r>
            <a:r>
              <a:rPr lang="en-US" dirty="0"/>
              <a:t> </a:t>
            </a:r>
            <a:r>
              <a:rPr lang="en-US" dirty="0" smtClean="0"/>
              <a:t>Orebić</a:t>
            </a:r>
            <a:r>
              <a:rPr lang="hr-HR" dirty="0" smtClean="0"/>
              <a:t>,</a:t>
            </a:r>
            <a:r>
              <a:rPr lang="en-US" dirty="0" err="1" smtClean="0"/>
              <a:t>Trpanj</a:t>
            </a:r>
            <a:r>
              <a:rPr lang="hr-HR" dirty="0" smtClean="0"/>
              <a:t> i</a:t>
            </a:r>
            <a:r>
              <a:rPr lang="en-US" dirty="0" smtClean="0"/>
              <a:t> </a:t>
            </a:r>
            <a:r>
              <a:rPr lang="en-US" dirty="0" err="1" smtClean="0"/>
              <a:t>Janjina</a:t>
            </a:r>
            <a:r>
              <a:rPr lang="hr-HR" dirty="0" smtClean="0"/>
              <a:t> </a:t>
            </a:r>
          </a:p>
          <a:p>
            <a:r>
              <a:rPr lang="en-US" dirty="0" err="1" smtClean="0"/>
              <a:t>Ministarstvo</a:t>
            </a:r>
            <a:r>
              <a:rPr lang="en-US" dirty="0" smtClean="0"/>
              <a:t> </a:t>
            </a:r>
            <a:r>
              <a:rPr lang="en-US" dirty="0" err="1"/>
              <a:t>prosvjete</a:t>
            </a:r>
            <a:r>
              <a:rPr lang="en-US" dirty="0"/>
              <a:t> I </a:t>
            </a:r>
            <a:r>
              <a:rPr lang="en-US" dirty="0" err="1" smtClean="0"/>
              <a:t>športa</a:t>
            </a:r>
            <a:r>
              <a:rPr lang="en-US" dirty="0" smtClean="0"/>
              <a:t> </a:t>
            </a:r>
            <a:endParaRPr lang="hr-HR" dirty="0"/>
          </a:p>
          <a:p>
            <a:r>
              <a:rPr lang="en-US" dirty="0" err="1"/>
              <a:t>Agencija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odgoj</a:t>
            </a:r>
            <a:r>
              <a:rPr lang="en-US" dirty="0"/>
              <a:t> I </a:t>
            </a:r>
            <a:r>
              <a:rPr lang="en-US" dirty="0" err="1" smtClean="0"/>
              <a:t>obrazovanje</a:t>
            </a:r>
            <a:endParaRPr lang="hr-HR" dirty="0" smtClean="0"/>
          </a:p>
          <a:p>
            <a:r>
              <a:rPr lang="en-US" dirty="0" err="1"/>
              <a:t>Županijski</a:t>
            </a:r>
            <a:r>
              <a:rPr lang="en-US" dirty="0"/>
              <a:t> </a:t>
            </a:r>
            <a:r>
              <a:rPr lang="en-US" dirty="0" err="1"/>
              <a:t>ured</a:t>
            </a:r>
            <a:r>
              <a:rPr lang="en-US" dirty="0"/>
              <a:t> za </a:t>
            </a:r>
            <a:r>
              <a:rPr lang="en-US" dirty="0" err="1" smtClean="0"/>
              <a:t>prosvjetu,kulturu</a:t>
            </a:r>
            <a:r>
              <a:rPr lang="hr-HR" dirty="0" smtClean="0"/>
              <a:t> i šport</a:t>
            </a:r>
          </a:p>
          <a:p>
            <a:r>
              <a:rPr lang="en-US" dirty="0" err="1"/>
              <a:t>Zavod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javno</a:t>
            </a:r>
            <a:r>
              <a:rPr lang="en-US" dirty="0"/>
              <a:t> </a:t>
            </a:r>
            <a:r>
              <a:rPr lang="en-US" dirty="0" err="1"/>
              <a:t>zdravstvo</a:t>
            </a:r>
            <a:endParaRPr lang="hr-HR" dirty="0"/>
          </a:p>
          <a:p>
            <a:r>
              <a:rPr lang="fr-FR" dirty="0"/>
              <a:t>Centar za socijalnu skrb </a:t>
            </a:r>
            <a:r>
              <a:rPr lang="fr-FR" dirty="0" smtClean="0"/>
              <a:t>Korčula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u </a:t>
            </a:r>
            <a:r>
              <a:rPr lang="en-US" dirty="0" err="1" smtClean="0"/>
              <a:t>Kuni</a:t>
            </a:r>
            <a:r>
              <a:rPr lang="hr-HR" dirty="0" smtClean="0"/>
              <a:t> i </a:t>
            </a:r>
            <a:r>
              <a:rPr lang="en-US" dirty="0" err="1" smtClean="0"/>
              <a:t>Orebiću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  <p:transition advTm="2305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DRUŠTVENI ČIMBENICI…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Zajednica</a:t>
            </a:r>
            <a:r>
              <a:rPr lang="en-US" dirty="0"/>
              <a:t> </a:t>
            </a:r>
            <a:r>
              <a:rPr lang="en-US" dirty="0" err="1"/>
              <a:t>športova</a:t>
            </a:r>
            <a:r>
              <a:rPr lang="en-US" dirty="0"/>
              <a:t> </a:t>
            </a:r>
            <a:r>
              <a:rPr lang="en-US" dirty="0" err="1"/>
              <a:t>županije</a:t>
            </a:r>
            <a:r>
              <a:rPr lang="en-US" dirty="0"/>
              <a:t> </a:t>
            </a:r>
            <a:r>
              <a:rPr lang="en-US" dirty="0" err="1"/>
              <a:t>Dubrovačko</a:t>
            </a:r>
            <a:r>
              <a:rPr lang="en-US" dirty="0"/>
              <a:t> </a:t>
            </a:r>
            <a:r>
              <a:rPr lang="hr-HR" dirty="0" smtClean="0"/>
              <a:t>–</a:t>
            </a:r>
            <a:r>
              <a:rPr lang="en-US" dirty="0" err="1" smtClean="0"/>
              <a:t>Neretvanske</a:t>
            </a:r>
            <a:endParaRPr lang="hr-HR" dirty="0" smtClean="0"/>
          </a:p>
          <a:p>
            <a:r>
              <a:rPr lang="en-US" dirty="0"/>
              <a:t>Škola </a:t>
            </a:r>
            <a:r>
              <a:rPr lang="en-US" dirty="0" err="1"/>
              <a:t>stranih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Pro </a:t>
            </a:r>
            <a:r>
              <a:rPr lang="en-US" dirty="0" err="1" smtClean="0"/>
              <a:t>futur</a:t>
            </a:r>
            <a:r>
              <a:rPr lang="hr-HR" dirty="0" smtClean="0"/>
              <a:t>a</a:t>
            </a:r>
            <a:endParaRPr lang="hr-HR" dirty="0"/>
          </a:p>
          <a:p>
            <a:r>
              <a:rPr lang="en-US" dirty="0" err="1"/>
              <a:t>Ministarstvo</a:t>
            </a:r>
            <a:r>
              <a:rPr lang="en-US" dirty="0"/>
              <a:t> </a:t>
            </a:r>
            <a:r>
              <a:rPr lang="en-US" dirty="0" err="1"/>
              <a:t>unutarnjih</a:t>
            </a:r>
            <a:r>
              <a:rPr lang="en-US" dirty="0"/>
              <a:t> </a:t>
            </a:r>
            <a:r>
              <a:rPr lang="en-US" dirty="0" err="1"/>
              <a:t>poslova</a:t>
            </a:r>
            <a:endParaRPr lang="hr-HR" dirty="0"/>
          </a:p>
          <a:p>
            <a:r>
              <a:rPr lang="en-US" dirty="0" err="1"/>
              <a:t>Vanjski</a:t>
            </a:r>
            <a:r>
              <a:rPr lang="en-US" dirty="0"/>
              <a:t> </a:t>
            </a:r>
            <a:r>
              <a:rPr lang="en-US" dirty="0" err="1"/>
              <a:t>stručni</a:t>
            </a:r>
            <a:r>
              <a:rPr lang="en-US" dirty="0"/>
              <a:t> </a:t>
            </a:r>
            <a:r>
              <a:rPr lang="en-US" dirty="0" err="1"/>
              <a:t>suradnici</a:t>
            </a:r>
            <a:r>
              <a:rPr lang="en-US" dirty="0"/>
              <a:t> :</a:t>
            </a:r>
            <a:r>
              <a:rPr lang="en-US" dirty="0" err="1" smtClean="0"/>
              <a:t>psiholozi,pedijatri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stručnjaci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hr-HR" dirty="0" smtClean="0"/>
              <a:t>ostale </a:t>
            </a:r>
            <a:r>
              <a:rPr lang="en-US" dirty="0" err="1" smtClean="0"/>
              <a:t>zdravstvene</a:t>
            </a:r>
            <a:r>
              <a:rPr lang="en-US" dirty="0" smtClean="0"/>
              <a:t> </a:t>
            </a:r>
            <a:r>
              <a:rPr lang="en-US" dirty="0" err="1"/>
              <a:t>ustanove</a:t>
            </a:r>
            <a:endParaRPr lang="hr-HR" dirty="0"/>
          </a:p>
          <a:p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stanice</a:t>
            </a:r>
            <a:r>
              <a:rPr lang="en-US" dirty="0"/>
              <a:t> I </a:t>
            </a:r>
            <a:r>
              <a:rPr lang="en-US" dirty="0" err="1"/>
              <a:t>ljiečnici</a:t>
            </a:r>
            <a:r>
              <a:rPr lang="en-US" dirty="0"/>
              <a:t> </a:t>
            </a:r>
            <a:r>
              <a:rPr lang="en-US" dirty="0" err="1" smtClean="0"/>
              <a:t>obiteljske</a:t>
            </a:r>
            <a:r>
              <a:rPr lang="en-US" dirty="0" smtClean="0"/>
              <a:t> medicine </a:t>
            </a:r>
            <a:endParaRPr lang="hr-HR" dirty="0" smtClean="0"/>
          </a:p>
          <a:p>
            <a:r>
              <a:rPr lang="hr-HR" dirty="0" smtClean="0"/>
              <a:t>Kazališta</a:t>
            </a:r>
          </a:p>
          <a:p>
            <a:r>
              <a:rPr lang="hr-HR" dirty="0" smtClean="0"/>
              <a:t>Gradska </a:t>
            </a:r>
            <a:r>
              <a:rPr lang="hr-HR" dirty="0" err="1" smtClean="0"/>
              <a:t>knijžnica</a:t>
            </a:r>
            <a:r>
              <a:rPr lang="hr-HR" dirty="0" smtClean="0"/>
              <a:t> u Orebiću</a:t>
            </a:r>
          </a:p>
          <a:p>
            <a:r>
              <a:rPr lang="hr-HR" dirty="0" smtClean="0"/>
              <a:t>Gradski muzej u Orebiću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  <p:transition advTm="2137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risnik\Desktop\slike-ljeto,preša,čupko,knjižnica,srce,\P103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  <p:transition advTm="121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DRUŠTVENI ČIMBENICI…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Predškolske ustanove sa šireg područja </a:t>
            </a:r>
          </a:p>
          <a:p>
            <a:r>
              <a:rPr lang="hr-HR" dirty="0" smtClean="0"/>
              <a:t>Turistička zajednica</a:t>
            </a:r>
          </a:p>
          <a:p>
            <a:r>
              <a:rPr lang="hr-HR" dirty="0" smtClean="0"/>
              <a:t>Mjesni odbori</a:t>
            </a:r>
          </a:p>
          <a:p>
            <a:r>
              <a:rPr lang="hr-HR" dirty="0" smtClean="0"/>
              <a:t>Banke i ostale tvrtke</a:t>
            </a:r>
          </a:p>
          <a:p>
            <a:r>
              <a:rPr lang="hr-HR" dirty="0" smtClean="0"/>
              <a:t>Vjerske institucije</a:t>
            </a:r>
          </a:p>
          <a:p>
            <a:r>
              <a:rPr lang="hr-HR" dirty="0" smtClean="0"/>
              <a:t>Crveni križ Korčula</a:t>
            </a:r>
          </a:p>
          <a:p>
            <a:pPr>
              <a:buNone/>
            </a:pPr>
            <a:r>
              <a:rPr lang="hr-HR" dirty="0" smtClean="0"/>
              <a:t>I svi ostali koji mogu doprinijeti ostvarivanju programa rada  vrtića.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Djeca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stvaraju</a:t>
            </a:r>
            <a:r>
              <a:rPr lang="en-US" dirty="0"/>
              <a:t>  </a:t>
            </a:r>
            <a:r>
              <a:rPr lang="en-US" dirty="0" err="1"/>
              <a:t>pozitivnu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o </a:t>
            </a:r>
            <a:r>
              <a:rPr lang="en-US" dirty="0" err="1" smtClean="0"/>
              <a:t>sebi</a:t>
            </a:r>
            <a:r>
              <a:rPr lang="en-US" dirty="0" smtClean="0"/>
              <a:t> I </a:t>
            </a:r>
            <a:r>
              <a:rPr lang="en-US" dirty="0" err="1"/>
              <a:t>okolini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okružuje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 err="1"/>
              <a:t>samouvjereni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zadovoljni</a:t>
            </a:r>
            <a:r>
              <a:rPr lang="hr-HR" dirty="0" smtClean="0"/>
              <a:t> mali</a:t>
            </a:r>
            <a:r>
              <a:rPr lang="en-US" dirty="0" smtClean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b="1" dirty="0" err="1" smtClean="0"/>
              <a:t>žive</a:t>
            </a:r>
            <a:r>
              <a:rPr lang="hr-HR" b="1" dirty="0" err="1" smtClean="0"/>
              <a:t>ći</a:t>
            </a:r>
            <a:r>
              <a:rPr lang="hr-HR" b="1" dirty="0" smtClean="0"/>
              <a:t> uče</a:t>
            </a:r>
            <a:r>
              <a:rPr lang="en-US" dirty="0" smtClean="0"/>
              <a:t> </a:t>
            </a:r>
            <a:r>
              <a:rPr lang="en-US" dirty="0" err="1"/>
              <a:t>moralne</a:t>
            </a:r>
            <a:r>
              <a:rPr lang="en-US" dirty="0"/>
              <a:t> I </a:t>
            </a:r>
            <a:r>
              <a:rPr lang="en-US" dirty="0" err="1"/>
              <a:t>etičke</a:t>
            </a:r>
            <a:r>
              <a:rPr lang="en-US" dirty="0"/>
              <a:t> </a:t>
            </a:r>
            <a:r>
              <a:rPr lang="en-US" dirty="0" err="1"/>
              <a:t>kodekse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 err="1"/>
              <a:t>djetinjstvo</a:t>
            </a:r>
            <a:r>
              <a:rPr lang="en-US" dirty="0"/>
              <a:t> je</a:t>
            </a:r>
            <a:r>
              <a:rPr lang="en-US" b="1" dirty="0"/>
              <a:t> </a:t>
            </a:r>
            <a:r>
              <a:rPr lang="en-US" b="1" dirty="0" err="1"/>
              <a:t>temelj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cijeli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 smtClean="0"/>
              <a:t>život,ono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presudne</a:t>
            </a:r>
            <a:r>
              <a:rPr lang="en-US" dirty="0"/>
              <a:t>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dijete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uči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svega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što</a:t>
            </a:r>
            <a:r>
              <a:rPr lang="en-US" b="1" dirty="0">
                <a:solidFill>
                  <a:srgbClr val="FF0000"/>
                </a:solidFill>
              </a:rPr>
              <a:t> mu se </a:t>
            </a:r>
            <a:r>
              <a:rPr lang="en-US" b="1" dirty="0" err="1">
                <a:solidFill>
                  <a:srgbClr val="FF0000"/>
                </a:solidFill>
              </a:rPr>
              <a:t>događa,a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odnose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dijete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uspostavi</a:t>
            </a:r>
            <a:r>
              <a:rPr lang="en-US" b="1" dirty="0">
                <a:solidFill>
                  <a:srgbClr val="FF0000"/>
                </a:solidFill>
              </a:rPr>
              <a:t> s </a:t>
            </a:r>
            <a:r>
              <a:rPr lang="en-US" b="1" dirty="0" err="1">
                <a:solidFill>
                  <a:srgbClr val="FF0000"/>
                </a:solidFill>
              </a:rPr>
              <a:t>odraslima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drugom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djecom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presudni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njegov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razvoj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hr-HR" b="1" dirty="0">
              <a:solidFill>
                <a:srgbClr val="FF0000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ransition advTm="3265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isnik\Desktop\slike-ljeto,preša,čupko,knjižnica,srce,\P103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  <p:transition advTm="107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Korist za djecu,roditelje i zajednicu…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Smještajni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en-US" dirty="0"/>
              <a:t> </a:t>
            </a:r>
            <a:r>
              <a:rPr lang="en-US" dirty="0" err="1"/>
              <a:t>Vrtića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odgojnim</a:t>
            </a:r>
            <a:r>
              <a:rPr lang="en-US" dirty="0"/>
              <a:t> </a:t>
            </a:r>
            <a:r>
              <a:rPr lang="en-US" dirty="0" err="1"/>
              <a:t>jedinicama</a:t>
            </a:r>
            <a:r>
              <a:rPr lang="en-US" dirty="0"/>
              <a:t> </a:t>
            </a:r>
            <a:r>
              <a:rPr lang="en-US" dirty="0" err="1"/>
              <a:t>zasjali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punom</a:t>
            </a:r>
            <a:r>
              <a:rPr lang="en-US" dirty="0"/>
              <a:t> </a:t>
            </a:r>
            <a:r>
              <a:rPr lang="en-US" dirty="0" err="1"/>
              <a:t>sjaju</a:t>
            </a:r>
            <a:r>
              <a:rPr lang="en-US" dirty="0"/>
              <a:t> I </a:t>
            </a:r>
            <a:r>
              <a:rPr lang="en-US" dirty="0" err="1"/>
              <a:t>prepuni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dječje</a:t>
            </a:r>
            <a:r>
              <a:rPr lang="en-US" dirty="0"/>
              <a:t> </a:t>
            </a:r>
            <a:r>
              <a:rPr lang="en-US" dirty="0" err="1"/>
              <a:t>graje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b="1" dirty="0" err="1" smtClean="0"/>
              <a:t>slijedi</a:t>
            </a:r>
            <a:r>
              <a:rPr lang="en-US" b="1" dirty="0" smtClean="0"/>
              <a:t> </a:t>
            </a:r>
            <a:r>
              <a:rPr lang="en-US" b="1" dirty="0" err="1" smtClean="0"/>
              <a:t>opremanje</a:t>
            </a:r>
            <a:r>
              <a:rPr lang="en-US" b="1" dirty="0" smtClean="0"/>
              <a:t> </a:t>
            </a:r>
            <a:r>
              <a:rPr lang="hr-HR" b="1" dirty="0" smtClean="0"/>
              <a:t>i drugi</a:t>
            </a:r>
            <a:r>
              <a:rPr lang="en-US" b="1" dirty="0" smtClean="0"/>
              <a:t> </a:t>
            </a:r>
            <a:r>
              <a:rPr lang="en-US" b="1" dirty="0" err="1" smtClean="0"/>
              <a:t>zahvati</a:t>
            </a:r>
            <a:r>
              <a:rPr lang="en-US" b="1" dirty="0" smtClean="0"/>
              <a:t> </a:t>
            </a:r>
            <a:endParaRPr lang="hr-HR" b="1" dirty="0" smtClean="0"/>
          </a:p>
          <a:p>
            <a:r>
              <a:rPr lang="hr-HR" dirty="0" smtClean="0"/>
              <a:t>Općina i vrtić</a:t>
            </a:r>
            <a:r>
              <a:rPr lang="en-US" dirty="0" smtClean="0"/>
              <a:t> </a:t>
            </a:r>
            <a:r>
              <a:rPr lang="en-US" dirty="0" err="1"/>
              <a:t>potrebe</a:t>
            </a:r>
            <a:r>
              <a:rPr lang="en-US" dirty="0"/>
              <a:t> za </a:t>
            </a:r>
            <a:r>
              <a:rPr lang="en-US" dirty="0" err="1"/>
              <a:t>brigom</a:t>
            </a:r>
            <a:r>
              <a:rPr lang="en-US" dirty="0"/>
              <a:t> o </a:t>
            </a:r>
            <a:r>
              <a:rPr lang="en-US" dirty="0" err="1"/>
              <a:t>djeci</a:t>
            </a:r>
            <a:r>
              <a:rPr lang="en-US" dirty="0"/>
              <a:t> </a:t>
            </a:r>
            <a:r>
              <a:rPr lang="en-US" dirty="0" err="1" smtClean="0"/>
              <a:t>zadovoljava</a:t>
            </a:r>
            <a:r>
              <a:rPr lang="hr-HR" dirty="0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hr-HR" dirty="0" err="1" smtClean="0"/>
              <a:t>jući</a:t>
            </a:r>
            <a:r>
              <a:rPr lang="en-US" dirty="0" smtClean="0"/>
              <a:t> </a:t>
            </a:r>
            <a:r>
              <a:rPr lang="en-US" b="1" dirty="0"/>
              <a:t>100% </a:t>
            </a:r>
            <a:r>
              <a:rPr lang="en-US" b="1" dirty="0" err="1"/>
              <a:t>upis</a:t>
            </a:r>
            <a:r>
              <a:rPr lang="en-US" b="1" dirty="0"/>
              <a:t> za </a:t>
            </a:r>
            <a:r>
              <a:rPr lang="en-US" b="1" dirty="0" err="1"/>
              <a:t>svu</a:t>
            </a:r>
            <a:r>
              <a:rPr lang="en-US" b="1" dirty="0"/>
              <a:t> </a:t>
            </a:r>
            <a:r>
              <a:rPr lang="en-US" b="1" dirty="0" err="1" smtClean="0"/>
              <a:t>djecu</a:t>
            </a:r>
            <a:r>
              <a:rPr lang="hr-HR" b="1" dirty="0" smtClean="0"/>
              <a:t>. </a:t>
            </a:r>
          </a:p>
          <a:p>
            <a:pPr algn="ctr"/>
            <a:r>
              <a:rPr lang="hr-HR" b="1" dirty="0" smtClean="0">
                <a:solidFill>
                  <a:srgbClr val="FF0000"/>
                </a:solidFill>
              </a:rPr>
              <a:t>Temelj gospodarskog razvitka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Njihovi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roditelji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mogu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bezbrižno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posvetiti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osigurati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egzistenciju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obitelji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kroz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simbiotičan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lokalnom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zajednicom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doprinositi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općinski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proračun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kojeg</a:t>
            </a:r>
            <a:r>
              <a:rPr lang="en-US" dirty="0">
                <a:solidFill>
                  <a:srgbClr val="FF0000"/>
                </a:solidFill>
              </a:rPr>
              <a:t> se </a:t>
            </a:r>
            <a:r>
              <a:rPr lang="en-US" dirty="0" err="1">
                <a:solidFill>
                  <a:srgbClr val="FF0000"/>
                </a:solidFill>
              </a:rPr>
              <a:t>kroz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financiranje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Vrtića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iskazuje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istinska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ne </a:t>
            </a:r>
            <a:r>
              <a:rPr lang="en-US" dirty="0" err="1">
                <a:solidFill>
                  <a:srgbClr val="FF0000"/>
                </a:solidFill>
              </a:rPr>
              <a:t>samo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deklarativna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naše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najmlađe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stanovnike</a:t>
            </a:r>
            <a:r>
              <a:rPr lang="en-US" dirty="0">
                <a:solidFill>
                  <a:srgbClr val="FF0000"/>
                </a:solidFill>
              </a:rPr>
              <a:t> .  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  <p:transition advTm="8748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Unaprijeđeni uvjeti rada: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U Vignju 2008.g. –soba dnevnog boravka,</a:t>
            </a:r>
            <a:r>
              <a:rPr lang="hr-HR" dirty="0" err="1" smtClean="0"/>
              <a:t>kuhinjica</a:t>
            </a:r>
            <a:r>
              <a:rPr lang="hr-HR" dirty="0" smtClean="0"/>
              <a:t>,sanitarni čvorovi,klimatizacija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Potomju</a:t>
            </a:r>
            <a:r>
              <a:rPr lang="hr-HR" dirty="0" smtClean="0"/>
              <a:t> 2013.g.-kuhinja,sanitarni čvorovi, bojanje,</a:t>
            </a:r>
          </a:p>
          <a:p>
            <a:r>
              <a:rPr lang="hr-HR" dirty="0" smtClean="0"/>
              <a:t>U Orebiću 2007.g.-otkup zgrade i okoliša,adaptacija ,prizemlja i 1.kata,2009.g. adaptacija podruma 2010.g.sanacija krova 2012.g.,a 2013.g.otvori,fasada i 2.kat. u potpunosti,te djelomično uređeno vanjsko igralište.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Trpnju</a:t>
            </a:r>
            <a:r>
              <a:rPr lang="hr-HR" dirty="0" smtClean="0"/>
              <a:t> 2012.g. podne obloge,</a:t>
            </a:r>
          </a:p>
          <a:p>
            <a:r>
              <a:rPr lang="hr-HR" dirty="0" smtClean="0"/>
              <a:t>U Janjini 2010.g. novi prostor u potpunosti.</a:t>
            </a:r>
          </a:p>
          <a:p>
            <a:r>
              <a:rPr lang="hr-HR" dirty="0" smtClean="0"/>
              <a:t>DEMOGRAFSKA SLIKA!!!</a:t>
            </a:r>
          </a:p>
          <a:p>
            <a:pPr>
              <a:buNone/>
            </a:pPr>
            <a:r>
              <a:rPr lang="hr-HR" b="1" dirty="0" smtClean="0"/>
              <a:t>U OVOJ PEDAGOŠKOJ GODINI:</a:t>
            </a:r>
          </a:p>
          <a:p>
            <a:pPr>
              <a:buNone/>
            </a:pPr>
            <a:r>
              <a:rPr lang="hr-HR" dirty="0" smtClean="0"/>
              <a:t>-PSIHOLOG I LOGOPED</a:t>
            </a:r>
          </a:p>
          <a:p>
            <a:pPr>
              <a:buNone/>
            </a:pPr>
            <a:r>
              <a:rPr lang="hr-HR" dirty="0" smtClean="0"/>
              <a:t>-PODNE OBLOGE U POTOMJU</a:t>
            </a:r>
          </a:p>
          <a:p>
            <a:pPr>
              <a:buNone/>
            </a:pPr>
            <a:r>
              <a:rPr lang="hr-HR" dirty="0" smtClean="0"/>
              <a:t>-PREGRAĐIVANJE SOBA DNEVNOG BORAVKA U OREBIĆU</a:t>
            </a:r>
          </a:p>
          <a:p>
            <a:pPr>
              <a:buNone/>
            </a:pPr>
            <a:r>
              <a:rPr lang="hr-HR" dirty="0" smtClean="0"/>
              <a:t>-VATROGASNI APARATI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  <p:transition advTm="11213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NAJLJEPŠI DOGAĐAJ U VRTIĆU BIO JE……..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-ODLAZAK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NA OLIMPIJADU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UMIŠLJENA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MIŠICA</a:t>
            </a:r>
            <a:endParaRPr lang="hr-HR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KAD SMO PRAVILI ZMAJEVE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KAD SMO SE TIA I JA VJENČALI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  <p:transition advTm="1468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MOJA </a:t>
            </a:r>
            <a:r>
              <a:rPr lang="en-US" b="1" dirty="0" smtClean="0"/>
              <a:t>PRVA </a:t>
            </a:r>
            <a:r>
              <a:rPr lang="en-US" b="1" dirty="0"/>
              <a:t>SIMPATIJA…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–NITKO MI SE NE SVIĐA,SAMO MI JE MALA KIKE SMIŠNA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ČEHINJE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TO JE TAJNA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MI JE BILA TIA,A DRAGA MI JE JOŠ I SAD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  <p:transition advTm="87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OSOBNA ISKAZNICA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/>
              <a:t>OSNIVAĆ OPĆINA OREBIĆ</a:t>
            </a:r>
          </a:p>
          <a:p>
            <a:pPr>
              <a:buNone/>
            </a:pPr>
            <a:r>
              <a:rPr lang="hr-HR" b="1" dirty="0" smtClean="0"/>
              <a:t>OPĆINE TRPANJ I JANJINA</a:t>
            </a:r>
          </a:p>
          <a:p>
            <a:pPr>
              <a:buNone/>
            </a:pPr>
            <a:r>
              <a:rPr lang="hr-HR" b="1" dirty="0" smtClean="0"/>
              <a:t>10 ODGOJNO OBRAZOVNIH SKUPINA</a:t>
            </a:r>
          </a:p>
          <a:p>
            <a:pPr>
              <a:buNone/>
            </a:pPr>
            <a:r>
              <a:rPr lang="hr-HR" b="1" dirty="0" smtClean="0"/>
              <a:t>207 DJECE PREDŠKOLSKE DOBI</a:t>
            </a:r>
          </a:p>
          <a:p>
            <a:pPr>
              <a:buNone/>
            </a:pPr>
            <a:r>
              <a:rPr lang="hr-HR" b="1" dirty="0" smtClean="0"/>
              <a:t>5 MJESTA:OREBIĆ,VIGANJ,POTOMJE,TRPANJ I JANJINA</a:t>
            </a:r>
          </a:p>
          <a:p>
            <a:pPr>
              <a:buNone/>
            </a:pPr>
            <a:r>
              <a:rPr lang="hr-HR" b="1" dirty="0" smtClean="0"/>
              <a:t>22 DJELATNIKA</a:t>
            </a:r>
          </a:p>
          <a:p>
            <a:pPr>
              <a:buNone/>
            </a:pPr>
            <a:r>
              <a:rPr lang="hr-HR" b="1" dirty="0" smtClean="0"/>
              <a:t>20 GODINA RADA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ransition advTm="4135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20048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 KLUPI SAM ČESTO SJEDIO ZBOG…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NARUŠAVANJA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REDA I MIRA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MAŽENJA S TETAMA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ZABORAVIO SAM ZAŠTO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TUČE I GLUPIRANJA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  <p:transition advTm="781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NAJGORE </a:t>
            </a:r>
            <a:r>
              <a:rPr lang="hr-HR" b="1" dirty="0" smtClean="0"/>
              <a:t>U VRTIĆU </a:t>
            </a:r>
            <a:r>
              <a:rPr lang="en-US" b="1" dirty="0" smtClean="0"/>
              <a:t>MI </a:t>
            </a:r>
            <a:r>
              <a:rPr lang="en-US" b="1" dirty="0"/>
              <a:t>JE BILO…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-CRTANJE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NIŠTA,BILO MI JE LIPO U VRTIĆU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KAD JE PUKLA CIJEV U VRTIĆU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POLICE ŠTO PADAJU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KAD SAM SE GAĐAO KRUHOM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KAD MI JE PRIJATELJ PRIČEPIO PRST,A MENI ISPAO ZUB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  <p:transition advTm="826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hr-HR" dirty="0"/>
              <a:t/>
            </a:r>
            <a:br>
              <a:rPr lang="hr-HR" dirty="0"/>
            </a:br>
            <a:r>
              <a:rPr lang="en-US" b="1" dirty="0"/>
              <a:t>TETAMA </a:t>
            </a:r>
            <a:r>
              <a:rPr lang="hr-HR" b="1" dirty="0" smtClean="0"/>
              <a:t>U VRTIĆU </a:t>
            </a:r>
            <a:r>
              <a:rPr lang="en-US" b="1" dirty="0" smtClean="0"/>
              <a:t>BI </a:t>
            </a:r>
            <a:r>
              <a:rPr lang="en-US" b="1" dirty="0"/>
              <a:t>PORUČIO….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-DA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NE VIČU NA DJECU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HVALA IM NA OSMJESIMA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DA MI LIPO ČUVAJU BRATA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NAPRAVITE BAZEN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UVIK STE BILE DOBRE I DOĆI ĆU U POSJET KAD NE BUDE ŠKOLE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DA SU ZASLUŽILE PUNO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ČOKOLADE</a:t>
            </a:r>
            <a:endParaRPr lang="hr-HR" dirty="0" smtClean="0">
              <a:latin typeface="Batang" pitchFamily="18" charset="-127"/>
              <a:ea typeface="Batang" pitchFamily="18" charset="-127"/>
            </a:endParaRPr>
          </a:p>
          <a:p>
            <a:r>
              <a:rPr lang="hr-HR" dirty="0" smtClean="0">
                <a:latin typeface="Batang" pitchFamily="18" charset="-127"/>
                <a:ea typeface="Batang" pitchFamily="18" charset="-127"/>
              </a:rPr>
              <a:t>-DA NAPRAVITE IGRALIŠTE</a:t>
            </a:r>
            <a:endParaRPr lang="hr-HR" dirty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DA KUHINJA PRAVI NAJBOLJU PASTU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SA</a:t>
            </a:r>
            <a:r>
              <a:rPr lang="hr-HR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SIROM,A </a:t>
            </a:r>
            <a:r>
              <a:rPr lang="en-US" dirty="0">
                <a:latin typeface="Batang" pitchFamily="18" charset="-127"/>
                <a:ea typeface="Batang" pitchFamily="18" charset="-127"/>
              </a:rPr>
              <a:t>TETA ONA MOJA IZ PODRUMA JE KO DA POMIŠATE DOBRO I MALO PAPRA.MENI JE BILO LIPO U VRTIĆU!POZDRAV</a:t>
            </a:r>
            <a:r>
              <a:rPr lang="en-US" dirty="0"/>
              <a:t>!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  <p:transition advTm="3658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r-HR" sz="7200" dirty="0" smtClean="0">
                <a:solidFill>
                  <a:srgbClr val="FF0000"/>
                </a:solidFill>
                <a:latin typeface="Arial Black" pitchFamily="34" charset="0"/>
              </a:rPr>
              <a:t>ZAHVALJUJEM NA</a:t>
            </a:r>
          </a:p>
          <a:p>
            <a:pPr algn="ctr">
              <a:buNone/>
            </a:pPr>
            <a:r>
              <a:rPr lang="hr-HR" sz="7200" dirty="0" smtClean="0">
                <a:solidFill>
                  <a:srgbClr val="FF0000"/>
                </a:solidFill>
                <a:latin typeface="Arial Black" pitchFamily="34" charset="0"/>
              </a:rPr>
              <a:t> PAŽNJI!</a:t>
            </a:r>
            <a:endParaRPr lang="hr-HR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33</a:t>
            </a:fld>
            <a:endParaRPr lang="hr-HR"/>
          </a:p>
        </p:txBody>
      </p:sp>
    </p:spTree>
  </p:cSld>
  <p:clrMapOvr>
    <a:masterClrMapping/>
  </p:clrMapOvr>
  <p:transition spd="med" advTm="8642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OSNOVNE ZADAĆE –zadovoljavanje osnovnih potreba djece za: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 očuvanj</a:t>
            </a:r>
            <a:r>
              <a:rPr lang="hr-HR" b="1" dirty="0" smtClean="0"/>
              <a:t>e</a:t>
            </a:r>
            <a:r>
              <a:rPr lang="fr-FR" b="1" dirty="0" smtClean="0"/>
              <a:t>  </a:t>
            </a:r>
            <a:r>
              <a:rPr lang="fr-FR" b="1" dirty="0"/>
              <a:t>života i </a:t>
            </a:r>
            <a:r>
              <a:rPr lang="hr-HR" b="1" dirty="0" smtClean="0"/>
              <a:t>osnovnih tjelesnih potreba</a:t>
            </a:r>
            <a:r>
              <a:rPr lang="fr-FR" dirty="0" smtClean="0"/>
              <a:t>,</a:t>
            </a:r>
            <a:endParaRPr lang="hr-HR" i="1" dirty="0"/>
          </a:p>
          <a:p>
            <a:r>
              <a:rPr lang="fr-FR" b="1" dirty="0" smtClean="0"/>
              <a:t>sigurno</a:t>
            </a:r>
            <a:r>
              <a:rPr lang="hr-HR" b="1" dirty="0" smtClean="0"/>
              <a:t>st</a:t>
            </a:r>
            <a:r>
              <a:rPr lang="fr-FR" b="1" dirty="0" smtClean="0"/>
              <a:t>,nježno</a:t>
            </a:r>
            <a:r>
              <a:rPr lang="hr-HR" b="1" dirty="0" smtClean="0"/>
              <a:t>st</a:t>
            </a:r>
            <a:r>
              <a:rPr lang="fr-FR" dirty="0" smtClean="0"/>
              <a:t> </a:t>
            </a:r>
            <a:r>
              <a:rPr lang="fr-FR" dirty="0"/>
              <a:t>i </a:t>
            </a:r>
            <a:r>
              <a:rPr lang="fr-FR" b="1" dirty="0" smtClean="0"/>
              <a:t>ljubav roditelja</a:t>
            </a:r>
            <a:r>
              <a:rPr lang="hr-HR" b="1" dirty="0" smtClean="0"/>
              <a:t>,odgajatelja</a:t>
            </a:r>
            <a:r>
              <a:rPr lang="fr-FR" b="1" dirty="0" smtClean="0"/>
              <a:t> </a:t>
            </a:r>
            <a:r>
              <a:rPr lang="fr-FR" b="1" dirty="0"/>
              <a:t>i drugih osoba </a:t>
            </a:r>
            <a:r>
              <a:rPr lang="fr-FR" dirty="0"/>
              <a:t>s kojima se djeca susreću,</a:t>
            </a:r>
            <a:endParaRPr lang="hr-HR" i="1" dirty="0"/>
          </a:p>
          <a:p>
            <a:r>
              <a:rPr lang="fr-FR" b="1" dirty="0" smtClean="0"/>
              <a:t>raznolik</a:t>
            </a:r>
            <a:r>
              <a:rPr lang="hr-HR" b="1" dirty="0" smtClean="0"/>
              <a:t>a</a:t>
            </a:r>
            <a:r>
              <a:rPr lang="fr-FR" dirty="0" smtClean="0"/>
              <a:t> </a:t>
            </a:r>
            <a:r>
              <a:rPr lang="hr-HR" dirty="0" smtClean="0"/>
              <a:t>,bogata </a:t>
            </a:r>
            <a:r>
              <a:rPr lang="fr-FR" dirty="0" smtClean="0"/>
              <a:t>stimulacij</a:t>
            </a:r>
            <a:r>
              <a:rPr lang="hr-HR" dirty="0" smtClean="0"/>
              <a:t>a</a:t>
            </a:r>
            <a:r>
              <a:rPr lang="fr-FR" dirty="0" smtClean="0"/>
              <a:t> ,</a:t>
            </a:r>
            <a:r>
              <a:rPr lang="fr-FR" i="1" dirty="0" smtClean="0"/>
              <a:t> </a:t>
            </a:r>
            <a:endParaRPr lang="hr-HR" i="1" dirty="0"/>
          </a:p>
          <a:p>
            <a:r>
              <a:rPr lang="fr-FR" dirty="0" smtClean="0"/>
              <a:t> </a:t>
            </a:r>
            <a:r>
              <a:rPr lang="fr-FR" b="1" dirty="0" smtClean="0"/>
              <a:t>komunikacij</a:t>
            </a:r>
            <a:r>
              <a:rPr lang="hr-HR" b="1" dirty="0" smtClean="0"/>
              <a:t>a</a:t>
            </a:r>
            <a:r>
              <a:rPr lang="fr-FR" b="1" dirty="0" smtClean="0"/>
              <a:t> </a:t>
            </a:r>
            <a:r>
              <a:rPr lang="fr-FR" dirty="0"/>
              <a:t>u međusobnim odnosima između djeteta,roditelja i odgajatelja.</a:t>
            </a:r>
            <a:endParaRPr lang="hr-HR" i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ransition advTm="276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BROJ DJECE PO MJESTIMA U KOJIMA DJEČJI VRTIĆ OBAVLJA SVOJU DJELATNOST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OREBIĆ 140 </a:t>
            </a:r>
          </a:p>
          <a:p>
            <a:r>
              <a:rPr lang="hr-HR" dirty="0" smtClean="0"/>
              <a:t>POTOMJE 19</a:t>
            </a:r>
          </a:p>
          <a:p>
            <a:r>
              <a:rPr lang="hr-HR" dirty="0" smtClean="0"/>
              <a:t>VIGANJ 14</a:t>
            </a:r>
          </a:p>
          <a:p>
            <a:r>
              <a:rPr lang="hr-HR" dirty="0" smtClean="0"/>
              <a:t>TRPANJ 17</a:t>
            </a:r>
          </a:p>
          <a:p>
            <a:r>
              <a:rPr lang="hr-HR" dirty="0" smtClean="0"/>
              <a:t>JANJINA 17</a:t>
            </a:r>
          </a:p>
          <a:p>
            <a:r>
              <a:rPr lang="hr-HR" dirty="0" smtClean="0"/>
              <a:t>UKUPNO 207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 advTm="1430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Posebnu pozornost u radu s djecom posvećujemo: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Znanju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Solidarnosti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Identitetu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Odgovornosti</a:t>
            </a:r>
          </a:p>
          <a:p>
            <a:pPr algn="ctr">
              <a:buNone/>
            </a:pPr>
            <a:r>
              <a:rPr lang="hr-HR" u="sng" dirty="0" smtClean="0"/>
              <a:t>    Suvremeno društveno-kulturno  vrtićko okruženje pretpostavlja odgoj i obrazovanje odgovorne, istinoljubive, poštene, mirotvorne, tolerantne i solidarne osobe, </a:t>
            </a:r>
            <a:r>
              <a:rPr lang="hr-HR" u="sng" dirty="0" err="1" smtClean="0"/>
              <a:t>osobe</a:t>
            </a:r>
            <a:r>
              <a:rPr lang="hr-HR" u="sng" dirty="0" smtClean="0"/>
              <a:t> stvaralačkoga duha, s dubokim osjećajem za obitelj i za očuvanje hrvatske nacionalne baštine, koja poštuje vrijednosti drugih kultura i naroda.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 advTm="396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isnik\Desktop\slike-ljeto,preša,čupko,knjižnica,srce,\P1020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" y="332656"/>
            <a:ext cx="8677472" cy="5955756"/>
          </a:xfrm>
          <a:prstGeom prst="rect">
            <a:avLst/>
          </a:prstGeom>
          <a:noFill/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ransition advTm="834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EKONOMSKU CIJENU VRTIĆA ČINE: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 TROŠKOVI PREHRANE </a:t>
            </a:r>
          </a:p>
          <a:p>
            <a:r>
              <a:rPr lang="hr-HR" dirty="0" smtClean="0"/>
              <a:t>HIGIJENSKOG MATERIJALA </a:t>
            </a:r>
          </a:p>
          <a:p>
            <a:r>
              <a:rPr lang="hr-HR" dirty="0" smtClean="0"/>
              <a:t>MATERIJALA ZA ČIŠĆENJE </a:t>
            </a:r>
          </a:p>
          <a:p>
            <a:r>
              <a:rPr lang="hr-HR" dirty="0" smtClean="0"/>
              <a:t>UREDSKOG MATERIJALA </a:t>
            </a:r>
          </a:p>
          <a:p>
            <a:r>
              <a:rPr lang="hr-HR" dirty="0" smtClean="0"/>
              <a:t>STRUČNE LITERATURE I SEMINARA</a:t>
            </a:r>
          </a:p>
          <a:p>
            <a:r>
              <a:rPr lang="hr-HR" dirty="0" smtClean="0"/>
              <a:t> DIDAKTIČKOG MATERIJALA </a:t>
            </a:r>
          </a:p>
          <a:p>
            <a:r>
              <a:rPr lang="hr-HR" dirty="0" smtClean="0"/>
              <a:t>ENERGIJE,STRUJE,VODE,NAFTE,PLINA </a:t>
            </a:r>
          </a:p>
          <a:p>
            <a:r>
              <a:rPr lang="hr-HR" dirty="0" smtClean="0"/>
              <a:t>TEKUĆE ODRŽAVANJE,</a:t>
            </a:r>
          </a:p>
          <a:p>
            <a:r>
              <a:rPr lang="hr-HR" dirty="0" smtClean="0"/>
              <a:t>SITAN INVENTAR I OSNOVNA SREDSTVA ZA RAD</a:t>
            </a:r>
          </a:p>
          <a:p>
            <a:r>
              <a:rPr lang="hr-HR" dirty="0" smtClean="0"/>
              <a:t> NAKNADE BANKAMA,</a:t>
            </a:r>
          </a:p>
          <a:p>
            <a:r>
              <a:rPr lang="hr-HR" dirty="0" smtClean="0"/>
              <a:t>TELEFON,POŠTARINA</a:t>
            </a:r>
          </a:p>
          <a:p>
            <a:r>
              <a:rPr lang="hr-HR" dirty="0" smtClean="0"/>
              <a:t> ZDRAVSTVENE USLUGE I OSIGURANJA </a:t>
            </a:r>
          </a:p>
          <a:p>
            <a:r>
              <a:rPr lang="hr-HR" dirty="0" smtClean="0"/>
              <a:t>ODRŽAVANJE OPREME</a:t>
            </a:r>
          </a:p>
          <a:p>
            <a:r>
              <a:rPr lang="hr-HR" dirty="0" smtClean="0"/>
              <a:t> PLAĆE DJELATNIKA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  <p:transition advTm="293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RAD NA NJEZI,SKRBI ZA TJELESNI RAST DJECE I BRIZI ZA ZDRAVLJE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Koncepcija</a:t>
            </a:r>
            <a:r>
              <a:rPr lang="en-US" u="sng" dirty="0" smtClean="0"/>
              <a:t> </a:t>
            </a:r>
            <a:r>
              <a:rPr lang="hr-HR" u="sng" dirty="0" smtClean="0"/>
              <a:t>rada-</a:t>
            </a:r>
            <a:r>
              <a:rPr lang="en-US" u="sng" dirty="0" err="1" smtClean="0"/>
              <a:t>bazirana</a:t>
            </a:r>
            <a:r>
              <a:rPr lang="hr-HR" u="sng" dirty="0" smtClean="0"/>
              <a:t> na </a:t>
            </a:r>
            <a:r>
              <a:rPr lang="en-US" dirty="0" err="1" smtClean="0">
                <a:solidFill>
                  <a:srgbClr val="FF0000"/>
                </a:solidFill>
              </a:rPr>
              <a:t>igri,aktivnostima,radu,fleksibilnosti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prostora,primjerenom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stilu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odgojitelja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 </a:t>
            </a:r>
            <a:endParaRPr lang="hr-HR" dirty="0"/>
          </a:p>
          <a:p>
            <a:pPr>
              <a:buNone/>
            </a:pPr>
            <a:r>
              <a:rPr lang="hr-HR" u="sng" dirty="0" smtClean="0"/>
              <a:t>N</a:t>
            </a:r>
            <a:r>
              <a:rPr lang="en-US" u="sng" dirty="0" err="1" smtClean="0"/>
              <a:t>aglasak</a:t>
            </a:r>
            <a:r>
              <a:rPr lang="en-US" u="sng" dirty="0" smtClean="0"/>
              <a:t> j</a:t>
            </a:r>
            <a:r>
              <a:rPr lang="hr-HR" u="sng" dirty="0" smtClean="0"/>
              <a:t>e na </a:t>
            </a:r>
            <a:r>
              <a:rPr lang="en-US" u="sng" dirty="0" err="1" smtClean="0"/>
              <a:t>zadaća</a:t>
            </a:r>
            <a:r>
              <a:rPr lang="hr-HR" u="sng" dirty="0" smtClean="0"/>
              <a:t>ma</a:t>
            </a:r>
            <a:r>
              <a:rPr lang="en-US" u="sng" dirty="0" smtClean="0"/>
              <a:t>:</a:t>
            </a:r>
            <a:endParaRPr lang="hr-HR" u="sng" dirty="0"/>
          </a:p>
          <a:p>
            <a:pPr>
              <a:buNone/>
            </a:pPr>
            <a:r>
              <a:rPr lang="en-US" dirty="0"/>
              <a:t>1. </a:t>
            </a:r>
            <a:r>
              <a:rPr lang="en-US" dirty="0" smtClean="0"/>
              <a:t> </a:t>
            </a:r>
            <a:r>
              <a:rPr lang="en-US" b="1" dirty="0" err="1"/>
              <a:t>higijenskih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zdravstvenih</a:t>
            </a:r>
            <a:r>
              <a:rPr lang="en-US" b="1" dirty="0"/>
              <a:t> </a:t>
            </a:r>
            <a:r>
              <a:rPr lang="en-US" b="1" dirty="0" err="1"/>
              <a:t>uvjeta</a:t>
            </a:r>
            <a:r>
              <a:rPr lang="en-US" b="1" dirty="0"/>
              <a:t> </a:t>
            </a:r>
            <a:r>
              <a:rPr lang="en-US" dirty="0" smtClean="0"/>
              <a:t>,</a:t>
            </a:r>
            <a:endParaRPr lang="hr-HR" dirty="0"/>
          </a:p>
          <a:p>
            <a:pPr>
              <a:buNone/>
            </a:pPr>
            <a:r>
              <a:rPr lang="en-US" dirty="0"/>
              <a:t>2.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b="1" dirty="0" err="1"/>
              <a:t>psihofizičkog</a:t>
            </a:r>
            <a:r>
              <a:rPr lang="en-US" b="1" dirty="0"/>
              <a:t> </a:t>
            </a:r>
            <a:r>
              <a:rPr lang="en-US" b="1" dirty="0" err="1"/>
              <a:t>razvoja</a:t>
            </a:r>
            <a:r>
              <a:rPr lang="en-US" b="1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zdravstvenog</a:t>
            </a:r>
            <a:r>
              <a:rPr lang="en-US" b="1" dirty="0"/>
              <a:t> </a:t>
            </a:r>
            <a:r>
              <a:rPr lang="en-US" b="1" dirty="0" err="1"/>
              <a:t>napretka</a:t>
            </a:r>
            <a:r>
              <a:rPr lang="en-US" b="1" dirty="0"/>
              <a:t> </a:t>
            </a:r>
            <a:r>
              <a:rPr lang="en-US" dirty="0" err="1"/>
              <a:t>djece</a:t>
            </a:r>
            <a:r>
              <a:rPr lang="en-US" dirty="0"/>
              <a:t>,</a:t>
            </a:r>
            <a:endParaRPr lang="hr-HR" dirty="0"/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b="1" dirty="0" err="1"/>
              <a:t>kvalitetne</a:t>
            </a:r>
            <a:r>
              <a:rPr lang="en-US" b="1" dirty="0"/>
              <a:t> </a:t>
            </a:r>
            <a:r>
              <a:rPr lang="en-US" b="1" dirty="0" err="1"/>
              <a:t>prehrane</a:t>
            </a:r>
            <a:r>
              <a:rPr lang="en-US" b="1" dirty="0"/>
              <a:t> </a:t>
            </a:r>
            <a:r>
              <a:rPr lang="en-US" dirty="0" err="1" smtClean="0"/>
              <a:t>djece</a:t>
            </a:r>
            <a:r>
              <a:rPr lang="hr-HR" dirty="0" smtClean="0"/>
              <a:t>,</a:t>
            </a:r>
          </a:p>
          <a:p>
            <a:pPr>
              <a:buNone/>
            </a:pPr>
            <a:r>
              <a:rPr lang="hr-HR" dirty="0" smtClean="0"/>
              <a:t>4.</a:t>
            </a:r>
            <a:r>
              <a:rPr lang="hr-HR" b="1" dirty="0" smtClean="0"/>
              <a:t>stručno-pedagoški rad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1FD-1545-4CD4-BA57-7610F9713976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 advTm="3053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3580</TotalTime>
  <Words>1315</Words>
  <Application>Microsoft Office PowerPoint</Application>
  <PresentationFormat>Prikaz na zaslonu (4:3)</PresentationFormat>
  <Paragraphs>238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Tijek</vt:lpstr>
      <vt:lpstr>Informacije o radu  Predškolske ustanove  Dječji vrtić Orebić </vt:lpstr>
      <vt:lpstr>Slajd 2</vt:lpstr>
      <vt:lpstr>OSOBNA ISKAZNICA</vt:lpstr>
      <vt:lpstr>OSNOVNE ZADAĆE –zadovoljavanje osnovnih potreba djece za:</vt:lpstr>
      <vt:lpstr>BROJ DJECE PO MJESTIMA U KOJIMA DJEČJI VRTIĆ OBAVLJA SVOJU DJELATNOST</vt:lpstr>
      <vt:lpstr>Posebnu pozornost u radu s djecom posvećujemo:</vt:lpstr>
      <vt:lpstr>Slajd 7</vt:lpstr>
      <vt:lpstr>EKONOMSKU CIJENU VRTIĆA ČINE:</vt:lpstr>
      <vt:lpstr>RAD NA NJEZI,SKRBI ZA TJELESNI RAST DJECE I BRIZI ZA ZDRAVLJE </vt:lpstr>
      <vt:lpstr>ODGOJNO NAOBRAZBENI RAD </vt:lpstr>
      <vt:lpstr>Odgajatelji su:</vt:lpstr>
      <vt:lpstr>INTEGRIRANI PROJEKTI</vt:lpstr>
      <vt:lpstr>Sigurnosno zaštitni programi</vt:lpstr>
      <vt:lpstr>USMJERENI NA DJETE :</vt:lpstr>
      <vt:lpstr>Visoka senzibiliziranost svih zaposlenika u najboljem interesu djece</vt:lpstr>
      <vt:lpstr>Slajd 16</vt:lpstr>
      <vt:lpstr>Rad odgojiteljskog vijeća</vt:lpstr>
      <vt:lpstr>Suradnja sa roditeljima</vt:lpstr>
      <vt:lpstr>Slajd 19</vt:lpstr>
      <vt:lpstr>  DRUŠTVENI ČINBENICI KOJI SUDJELUJU U OSTVARIVANJU ZADAĆA GODIŠNJEG PLANA I  PROGRAMA USTANOVE </vt:lpstr>
      <vt:lpstr>DRUŠTVENI ČIMBENICI…</vt:lpstr>
      <vt:lpstr>Slajd 22</vt:lpstr>
      <vt:lpstr>DRUŠTVENI ČIMBENICI…</vt:lpstr>
      <vt:lpstr>ZA KRAJ…</vt:lpstr>
      <vt:lpstr>Slajd 25</vt:lpstr>
      <vt:lpstr>Korist za djecu,roditelje i zajednicu…</vt:lpstr>
      <vt:lpstr>Unaprijeđeni uvjeti rada:</vt:lpstr>
      <vt:lpstr>NAJLJEPŠI DOGAĐAJ U VRTIĆU BIO JE…….. </vt:lpstr>
      <vt:lpstr>MOJA PRVA SIMPATIJA… </vt:lpstr>
      <vt:lpstr>NA KLUPI SAM ČESTO SJEDIO ZBOG… </vt:lpstr>
      <vt:lpstr>NAJGORE U VRTIĆU MI JE BILO… </vt:lpstr>
      <vt:lpstr>  TETAMA U VRTIĆU BI PORUČIO…. </vt:lpstr>
      <vt:lpstr>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Godišnje izvješće o radu P.U. Dječji vrtić Orebić</dc:title>
  <dc:creator>Korisnik</dc:creator>
  <cp:lastModifiedBy>Korisnik</cp:lastModifiedBy>
  <cp:revision>273</cp:revision>
  <dcterms:created xsi:type="dcterms:W3CDTF">2013-09-24T05:20:06Z</dcterms:created>
  <dcterms:modified xsi:type="dcterms:W3CDTF">2014-02-13T22:59:29Z</dcterms:modified>
</cp:coreProperties>
</file>