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76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avoku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utni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C4C5-1978-4F2E-8A28-00D4FA74EEBF}" type="datetimeFigureOut">
              <a:rPr lang="sr-Latn-CS" smtClean="0"/>
              <a:pPr/>
              <a:t>17.3.2014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utni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91CE26-28AB-4845-B6C3-ED9A6784920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C4C5-1978-4F2E-8A28-00D4FA74EEBF}" type="datetimeFigureOut">
              <a:rPr lang="sr-Latn-CS" smtClean="0"/>
              <a:pPr/>
              <a:t>17.3.2014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CE26-28AB-4845-B6C3-ED9A6784920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utni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utni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avokutni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utni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591CE26-28AB-4845-B6C3-ED9A6784920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C4C5-1978-4F2E-8A28-00D4FA74EEBF}" type="datetimeFigureOut">
              <a:rPr lang="sr-Latn-CS" smtClean="0"/>
              <a:pPr/>
              <a:t>17.3.2014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C4C5-1978-4F2E-8A28-00D4FA74EEBF}" type="datetimeFigureOut">
              <a:rPr lang="sr-Latn-CS" smtClean="0"/>
              <a:pPr/>
              <a:t>17.3.2014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591CE26-28AB-4845-B6C3-ED9A6784920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avokut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avoku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utni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13" name="Pravokutni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ravokutni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C4C5-1978-4F2E-8A28-00D4FA74EEBF}" type="datetimeFigureOut">
              <a:rPr lang="sr-Latn-CS" smtClean="0"/>
              <a:pPr/>
              <a:t>17.3.2014</a:t>
            </a:fld>
            <a:endParaRPr lang="hr-HR"/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91CE26-28AB-4845-B6C3-ED9A6784920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58CC4C5-1978-4F2E-8A28-00D4FA74EEBF}" type="datetimeFigureOut">
              <a:rPr lang="sr-Latn-CS" smtClean="0"/>
              <a:pPr/>
              <a:t>17.3.2014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CE26-28AB-4845-B6C3-ED9A6784920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zervirano mjesto sadržaja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2" name="Rezervirano mjesto sadržaja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ni poveznik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ravokutni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Pravokutni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Pravokutni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avokutni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C4C5-1978-4F2E-8A28-00D4FA74EEBF}" type="datetimeFigureOut">
              <a:rPr lang="sr-Latn-CS" smtClean="0"/>
              <a:pPr/>
              <a:t>17.3.2014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Rezervirano mjesto sadržaja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6" name="Rezervirano mjesto sadržaja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591CE26-28AB-4845-B6C3-ED9A6784920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3" name="Naslov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C4C5-1978-4F2E-8A28-00D4FA74EEBF}" type="datetimeFigureOut">
              <a:rPr lang="sr-Latn-CS" smtClean="0"/>
              <a:pPr/>
              <a:t>17.3.2014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591CE26-28AB-4845-B6C3-ED9A6784920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utni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utni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ravokutni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Pravokutni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C4C5-1978-4F2E-8A28-00D4FA74EEBF}" type="datetimeFigureOut">
              <a:rPr lang="sr-Latn-CS" smtClean="0"/>
              <a:pPr/>
              <a:t>17.3.2014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591CE26-28AB-4845-B6C3-ED9A6784920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avokutni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avoku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avokut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Pravokutni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zervirano mjesto sadržaja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91CE26-28AB-4845-B6C3-ED9A6784920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Pravokutni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C4C5-1978-4F2E-8A28-00D4FA74EEBF}" type="datetimeFigureOut">
              <a:rPr lang="sr-Latn-CS" smtClean="0"/>
              <a:pPr/>
              <a:t>17.3.2014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avni poveznik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avokutni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avokutni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ravokutni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591CE26-28AB-4845-B6C3-ED9A6784920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22" name="Pravokutni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58CC4C5-1978-4F2E-8A28-00D4FA74EEBF}" type="datetimeFigureOut">
              <a:rPr lang="sr-Latn-CS" smtClean="0"/>
              <a:pPr/>
              <a:t>17.3.2014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avokutni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utni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58CC4C5-1978-4F2E-8A28-00D4FA74EEBF}" type="datetimeFigureOut">
              <a:rPr lang="sr-Latn-CS" smtClean="0"/>
              <a:pPr/>
              <a:t>17.3.2014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91CE26-28AB-4845-B6C3-ED9A6784920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0" y="1412875"/>
            <a:ext cx="6399213" cy="5111750"/>
          </a:xfrm>
        </p:spPr>
        <p:txBody>
          <a:bodyPr>
            <a:noAutofit/>
          </a:bodyPr>
          <a:lstStyle/>
          <a:p>
            <a:r>
              <a:rPr lang="hr-HR" sz="8000" b="1" i="1" dirty="0"/>
              <a:t>Postavite granice svome djetetu</a:t>
            </a:r>
            <a:r>
              <a:rPr lang="hr-HR" sz="8000" dirty="0"/>
              <a:t/>
            </a:r>
            <a:br>
              <a:rPr lang="hr-HR" sz="8000" dirty="0"/>
            </a:br>
            <a:endParaRPr lang="hr-HR" sz="8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PLAKANJE ,VIKANJE,</a:t>
            </a:r>
            <a:br>
              <a:rPr lang="hr-HR" dirty="0" smtClean="0"/>
            </a:br>
            <a:r>
              <a:rPr lang="hr-HR" dirty="0" smtClean="0"/>
              <a:t>BACANJE NA POD…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hr-HR" dirty="0" smtClean="0"/>
              <a:t>                 Ono </a:t>
            </a:r>
            <a:r>
              <a:rPr lang="hr-HR" dirty="0"/>
              <a:t>što je </a:t>
            </a:r>
            <a:r>
              <a:rPr lang="hr-HR" dirty="0" smtClean="0"/>
              <a:t>važno,vaše dijete  je</a:t>
            </a:r>
          </a:p>
          <a:p>
            <a:pPr algn="ctr"/>
            <a:endParaRPr lang="hr-HR" dirty="0"/>
          </a:p>
          <a:p>
            <a:pPr algn="ctr">
              <a:buNone/>
            </a:pPr>
            <a:r>
              <a:rPr lang="hr-HR" dirty="0" smtClean="0"/>
              <a:t>          </a:t>
            </a:r>
            <a:r>
              <a:rPr lang="hr-HR" dirty="0"/>
              <a:t>naučilo </a:t>
            </a:r>
            <a:r>
              <a:rPr lang="hr-HR" dirty="0" smtClean="0"/>
              <a:t>vrlo </a:t>
            </a:r>
            <a:r>
              <a:rPr lang="hr-HR" dirty="0"/>
              <a:t>važnu lekciju – </a:t>
            </a:r>
            <a:endParaRPr lang="hr-HR" dirty="0" smtClean="0"/>
          </a:p>
          <a:p>
            <a:endParaRPr lang="hr-HR" dirty="0"/>
          </a:p>
          <a:p>
            <a:pPr algn="ctr">
              <a:buNone/>
            </a:pPr>
            <a:r>
              <a:rPr lang="hr-HR" sz="4800" dirty="0" smtClean="0"/>
              <a:t>potrebno </a:t>
            </a:r>
            <a:r>
              <a:rPr lang="hr-HR" sz="4800" dirty="0"/>
              <a:t>je samo </a:t>
            </a:r>
            <a:endParaRPr lang="hr-HR" sz="4800" dirty="0" smtClean="0"/>
          </a:p>
          <a:p>
            <a:pPr algn="ctr">
              <a:buNone/>
            </a:pPr>
            <a:r>
              <a:rPr lang="hr-HR" sz="4800" dirty="0" smtClean="0"/>
              <a:t>malo </a:t>
            </a:r>
            <a:r>
              <a:rPr lang="hr-HR" sz="4800" dirty="0"/>
              <a:t>jače plakati i vikati kako bi dobilo sve što poželi. </a:t>
            </a:r>
            <a:br>
              <a:rPr lang="hr-HR" sz="4800" dirty="0"/>
            </a:br>
            <a:endParaRPr lang="hr-HR" sz="4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DIJETE UVIJEK NEŠTO TRAŽI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Nemojte zaboravljati da će vaše dijete uvijek nešto tražiti</a:t>
            </a:r>
            <a:r>
              <a:rPr lang="hr-HR" dirty="0" smtClean="0"/>
              <a:t>.</a:t>
            </a:r>
          </a:p>
          <a:p>
            <a:r>
              <a:rPr lang="hr-HR" dirty="0" smtClean="0"/>
              <a:t> </a:t>
            </a:r>
            <a:r>
              <a:rPr lang="hr-HR" dirty="0"/>
              <a:t>Međutim, jasne i čvrste granice su neophodne. </a:t>
            </a:r>
            <a:endParaRPr lang="hr-HR" dirty="0" smtClean="0"/>
          </a:p>
          <a:p>
            <a:endParaRPr lang="hr-HR" dirty="0"/>
          </a:p>
          <a:p>
            <a:r>
              <a:rPr lang="hr-HR" dirty="0" smtClean="0"/>
              <a:t> </a:t>
            </a:r>
            <a:r>
              <a:rPr lang="hr-HR" dirty="0"/>
              <a:t>Ako, </a:t>
            </a:r>
            <a:r>
              <a:rPr lang="hr-HR" dirty="0" err="1"/>
              <a:t>npr</a:t>
            </a:r>
            <a:r>
              <a:rPr lang="hr-HR" dirty="0"/>
              <a:t>., traži igračku iako kod kuće već ima bezbroj igračaka, a vi mu ipak kupite i onu koju traži, granica je pomjerena.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NADOMJESTITE KUPOVINU LJUBAVLJU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Vaše dijete neće postati sretnije i zadovoljnije jer mu vi kupujete sve što poželi</a:t>
            </a:r>
            <a:r>
              <a:rPr lang="hr-HR" dirty="0" smtClean="0"/>
              <a:t>.</a:t>
            </a:r>
          </a:p>
          <a:p>
            <a:endParaRPr lang="hr-HR" dirty="0"/>
          </a:p>
          <a:p>
            <a:pPr algn="ctr"/>
            <a:r>
              <a:rPr lang="hr-HR" b="1" dirty="0" smtClean="0"/>
              <a:t> </a:t>
            </a:r>
            <a:r>
              <a:rPr lang="hr-HR" b="1" dirty="0"/>
              <a:t>Mnogi psiholozi tvrde da prekomjernim traženjem materijalnih stvari, djeca ukazuju da im je potrebno više ljubavi i pažnje. </a:t>
            </a:r>
            <a:endParaRPr lang="hr-HR" b="1" dirty="0" smtClean="0"/>
          </a:p>
          <a:p>
            <a:pPr algn="ctr">
              <a:buNone/>
            </a:pPr>
            <a:endParaRPr lang="hr-HR" b="1" dirty="0" smtClean="0"/>
          </a:p>
          <a:p>
            <a:pPr algn="ctr"/>
            <a:r>
              <a:rPr lang="hr-HR" b="1" dirty="0" smtClean="0"/>
              <a:t>Nadomještanje </a:t>
            </a:r>
            <a:r>
              <a:rPr lang="hr-HR" b="1" dirty="0"/>
              <a:t>ljubavi kupovinom nikako nije dobar način.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VRIJEDNOSTI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hr-HR" dirty="0"/>
              <a:t>Time ćete od svoga djeteta napraviti </a:t>
            </a:r>
            <a:r>
              <a:rPr lang="hr-HR" b="1" dirty="0"/>
              <a:t>egocentrika</a:t>
            </a:r>
            <a:r>
              <a:rPr lang="hr-HR" dirty="0"/>
              <a:t> koji zanemaruje duhovne vrijednosti i </a:t>
            </a:r>
            <a:r>
              <a:rPr lang="hr-HR" b="1" dirty="0"/>
              <a:t>ne mari za želje i potrebe drugih ljudi</a:t>
            </a:r>
            <a:r>
              <a:rPr lang="hr-HR" b="1" dirty="0" smtClean="0"/>
              <a:t>.</a:t>
            </a:r>
          </a:p>
          <a:p>
            <a:endParaRPr lang="hr-HR" dirty="0"/>
          </a:p>
          <a:p>
            <a:pPr algn="ctr"/>
            <a:r>
              <a:rPr lang="hr-HR" b="1" dirty="0" smtClean="0"/>
              <a:t> </a:t>
            </a:r>
            <a:r>
              <a:rPr lang="hr-HR" b="1" dirty="0"/>
              <a:t>Vaše ćete dijete naučiti da ništa nema vrijednost i da treba dobiti sve što poželi po bilo koju cijenu.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NOŠENJE S FRUSTRACIJAMA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4800" b="1" dirty="0"/>
              <a:t>Ne želimo reći da </a:t>
            </a:r>
            <a:r>
              <a:rPr lang="hr-HR" sz="4800" b="1" dirty="0" smtClean="0"/>
              <a:t> </a:t>
            </a:r>
            <a:r>
              <a:rPr lang="hr-HR" sz="4800" b="1" dirty="0"/>
              <a:t>djetetu više ne trebate kupovati ništa što zatraži, već da trebate odrediti granice i naučiti ga da cijeni poklone.</a:t>
            </a:r>
            <a:endParaRPr lang="hr-HR" sz="4800" dirty="0"/>
          </a:p>
          <a:p>
            <a:pPr algn="ctr"/>
            <a:endParaRPr lang="hr-HR" sz="4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Pouka…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164305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hr-HR" sz="5400" b="1" dirty="0"/>
              <a:t>Trebate ga naučiti da u životu ništa neće stizati tako lako </a:t>
            </a:r>
            <a:r>
              <a:rPr lang="hr-HR" sz="5400" b="1" dirty="0" smtClean="0"/>
              <a:t>.</a:t>
            </a:r>
          </a:p>
          <a:p>
            <a:pPr algn="ctr"/>
            <a:endParaRPr lang="hr-HR" sz="5400" b="1" dirty="0" smtClean="0"/>
          </a:p>
          <a:p>
            <a:pPr algn="ctr"/>
            <a:r>
              <a:rPr lang="hr-HR" sz="5400" b="1" dirty="0" smtClean="0"/>
              <a:t> Za ostvarenje potreba i želja važno je uložiti napor i boriti </a:t>
            </a:r>
            <a:r>
              <a:rPr lang="hr-HR" sz="5400" b="1" dirty="0" smtClean="0"/>
              <a:t>se ali </a:t>
            </a:r>
            <a:r>
              <a:rPr lang="hr-HR" sz="5400" b="1" dirty="0" smtClean="0"/>
              <a:t>na prihvatljiv način.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26064"/>
          </a:xfrm>
        </p:spPr>
        <p:txBody>
          <a:bodyPr>
            <a:normAutofit/>
          </a:bodyPr>
          <a:lstStyle/>
          <a:p>
            <a:r>
              <a:rPr lang="hr-HR" dirty="0"/>
              <a:t>Svakom roditelju </a:t>
            </a:r>
            <a:r>
              <a:rPr lang="hr-HR" dirty="0" smtClean="0"/>
              <a:t>je…</a:t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 </a:t>
            </a:r>
            <a:r>
              <a:rPr lang="hr-HR" b="1" dirty="0"/>
              <a:t>teško </a:t>
            </a:r>
            <a:r>
              <a:rPr lang="hr-HR" b="1" dirty="0" smtClean="0"/>
              <a:t> NE ispuniTI </a:t>
            </a:r>
            <a:r>
              <a:rPr lang="hr-HR" b="1" dirty="0"/>
              <a:t>neku </a:t>
            </a:r>
            <a:r>
              <a:rPr lang="hr-HR" b="1" dirty="0" smtClean="0"/>
              <a:t> DJETETOVU želju.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 </a:t>
            </a:r>
            <a:br>
              <a:rPr lang="hr-HR" dirty="0" smtClean="0"/>
            </a:br>
            <a:r>
              <a:rPr lang="hr-HR" dirty="0" smtClean="0"/>
              <a:t> </a:t>
            </a:r>
            <a:r>
              <a:rPr lang="hr-HR" dirty="0"/>
              <a:t>Većina </a:t>
            </a:r>
            <a:r>
              <a:rPr lang="hr-HR" dirty="0" smtClean="0"/>
              <a:t>roditelja, </a:t>
            </a:r>
            <a:r>
              <a:rPr lang="hr-HR" dirty="0"/>
              <a:t>vode se mišlju da </a:t>
            </a:r>
            <a:r>
              <a:rPr lang="hr-HR" b="1" dirty="0"/>
              <a:t>svojoj djeci trebaju pružiti sve ono što oni nisu imali u djetinjstvu</a:t>
            </a:r>
            <a:r>
              <a:rPr lang="hr-HR" dirty="0"/>
              <a:t>.</a:t>
            </a:r>
            <a:br>
              <a:rPr lang="hr-HR" dirty="0"/>
            </a:b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>
            <a:normAutofit/>
          </a:bodyPr>
          <a:lstStyle/>
          <a:p>
            <a:r>
              <a:rPr lang="hr-HR" dirty="0" smtClean="0"/>
              <a:t>Mnogi </a:t>
            </a:r>
            <a:r>
              <a:rPr lang="hr-HR" dirty="0"/>
              <a:t>roditelji ne odbijaju kupiti novu igračku iako njihovo dijete već ima jednu skoro identičnu, još jednu čokoladu jer ne košta mnogo </a:t>
            </a:r>
            <a:r>
              <a:rPr lang="hr-HR" dirty="0" smtClean="0"/>
              <a:t>i </a:t>
            </a:r>
            <a:r>
              <a:rPr lang="hr-HR" dirty="0" err="1" smtClean="0"/>
              <a:t>sl</a:t>
            </a:r>
            <a:r>
              <a:rPr lang="hr-HR" dirty="0"/>
              <a:t>.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Pa </a:t>
            </a:r>
            <a:r>
              <a:rPr lang="hr-HR" dirty="0"/>
              <a:t>tako, </a:t>
            </a:r>
            <a:r>
              <a:rPr lang="hr-HR" dirty="0" smtClean="0"/>
              <a:t> </a:t>
            </a:r>
            <a:r>
              <a:rPr lang="hr-HR" dirty="0"/>
              <a:t>dijete treba dobiti i novi mobitel jer svi s kojima se druži imaju bolje telefone od njegovog. </a:t>
            </a:r>
            <a:br>
              <a:rPr lang="hr-HR" dirty="0"/>
            </a:b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Odricanje-posljedice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Roditelji će uvjeriti sami sebe kako njima ništa ne treba i kako se trebaju zadovoljiti sa sitnicama dok </a:t>
            </a:r>
            <a:r>
              <a:rPr lang="hr-HR" b="1" dirty="0"/>
              <a:t>svu pažnju usmjeravaju na ispunjavanje svake želje i svakog </a:t>
            </a:r>
            <a:r>
              <a:rPr lang="hr-HR" b="1" dirty="0" smtClean="0"/>
              <a:t> djetetovog hira .</a:t>
            </a:r>
          </a:p>
          <a:p>
            <a:pPr algn="ctr"/>
            <a:r>
              <a:rPr lang="hr-HR" b="1" dirty="0" smtClean="0"/>
              <a:t> </a:t>
            </a:r>
            <a:r>
              <a:rPr lang="hr-HR" b="1" dirty="0"/>
              <a:t>Pri tome, rijetko koji roditelj zastane i razmisli o tome kakve posljedice može uzrokovati takvo ponašanje.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MOJE DIJETE TREBA IMATI SVE?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Veliki broj roditelja vjeruje kako njihova djeca trebaju imati sve.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Zbog </a:t>
            </a:r>
            <a:r>
              <a:rPr lang="hr-HR" dirty="0"/>
              <a:t>toga će se većina roditelja odreći nečega što je njima neophodno samo da bi udovoljili željama i potrebama djeteta.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OČEKUJEM DA ĆU U ŽIVOTU DOBITI BAŠ SVE ŠTO HOĆU.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Zbog </a:t>
            </a:r>
            <a:r>
              <a:rPr lang="hr-HR" dirty="0"/>
              <a:t>takvog ponašanja dijete može nerealno očekivati da će u životu dobiti baš sve što zaželi. </a:t>
            </a:r>
            <a:endParaRPr lang="hr-HR" dirty="0" smtClean="0"/>
          </a:p>
          <a:p>
            <a:r>
              <a:rPr lang="hr-HR" dirty="0" smtClean="0"/>
              <a:t>Stoga</a:t>
            </a:r>
            <a:r>
              <a:rPr lang="hr-HR" dirty="0"/>
              <a:t>, roditelji </a:t>
            </a:r>
            <a:r>
              <a:rPr lang="hr-HR" dirty="0" smtClean="0"/>
              <a:t>trebaju odrediti razumnu  </a:t>
            </a:r>
            <a:r>
              <a:rPr lang="hr-HR" dirty="0"/>
              <a:t>granicu do koje se može ići.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PRIČA O TRGOVINI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Ukoliko ste sa djetetom u trgovini</a:t>
            </a:r>
            <a:r>
              <a:rPr lang="hr-HR" dirty="0" smtClean="0"/>
              <a:t>,</a:t>
            </a:r>
          </a:p>
          <a:p>
            <a:pPr>
              <a:buNone/>
            </a:pPr>
            <a:r>
              <a:rPr lang="hr-HR" dirty="0" smtClean="0"/>
              <a:t> </a:t>
            </a:r>
            <a:r>
              <a:rPr lang="hr-HR" dirty="0"/>
              <a:t>dijete otrči da uzme </a:t>
            </a:r>
            <a:r>
              <a:rPr lang="hr-HR" dirty="0" smtClean="0"/>
              <a:t>čokoladice </a:t>
            </a:r>
            <a:r>
              <a:rPr lang="hr-HR" dirty="0"/>
              <a:t>ne sluša vas kada prvi put kažete da ostavi </a:t>
            </a:r>
            <a:r>
              <a:rPr lang="hr-HR" dirty="0" smtClean="0"/>
              <a:t>čokoladice…</a:t>
            </a:r>
          </a:p>
          <a:p>
            <a:pPr>
              <a:buNone/>
            </a:pPr>
            <a:r>
              <a:rPr lang="hr-HR" dirty="0" smtClean="0"/>
              <a:t>Vi </a:t>
            </a:r>
            <a:r>
              <a:rPr lang="hr-HR" dirty="0"/>
              <a:t>ćete vjerojatno nešto čvršćim tonom ponoviti da ne može dobiti čokoladice. </a:t>
            </a: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Vjerojatno </a:t>
            </a:r>
            <a:r>
              <a:rPr lang="hr-HR" dirty="0"/>
              <a:t>vas dijete ponovo neće </a:t>
            </a:r>
            <a:r>
              <a:rPr lang="hr-HR" dirty="0" smtClean="0"/>
              <a:t>poslušati… 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NASTAVAK PRIČE O TRGOVINI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/>
              <a:t>Vi </a:t>
            </a:r>
            <a:r>
              <a:rPr lang="hr-HR" dirty="0"/>
              <a:t>ćete povisiti ton toliko da ćete privući pažnju svih prisutnih, ali ne i vašeg djeteta. </a:t>
            </a:r>
            <a:endParaRPr lang="hr-HR" dirty="0" smtClean="0"/>
          </a:p>
          <a:p>
            <a:r>
              <a:rPr lang="hr-HR" dirty="0" smtClean="0"/>
              <a:t>ONO će </a:t>
            </a:r>
            <a:r>
              <a:rPr lang="hr-HR" dirty="0"/>
              <a:t>vjerojatno početi </a:t>
            </a:r>
            <a:r>
              <a:rPr lang="hr-HR" dirty="0" smtClean="0"/>
              <a:t>plakati, </a:t>
            </a:r>
          </a:p>
          <a:p>
            <a:r>
              <a:rPr lang="hr-HR" dirty="0" smtClean="0"/>
              <a:t>zbog </a:t>
            </a:r>
            <a:r>
              <a:rPr lang="hr-HR" dirty="0"/>
              <a:t>čega će vam biti izrazito </a:t>
            </a:r>
            <a:r>
              <a:rPr lang="hr-HR" dirty="0" smtClean="0"/>
              <a:t>neprijatno,</a:t>
            </a:r>
          </a:p>
          <a:p>
            <a:r>
              <a:rPr lang="hr-HR" dirty="0" smtClean="0"/>
              <a:t> </a:t>
            </a:r>
            <a:r>
              <a:rPr lang="hr-HR" dirty="0"/>
              <a:t>i vi ćete mu dopustiti da uzme barem jednu čokoladicu uz objašnjenje da ćete pričati kod </a:t>
            </a:r>
            <a:r>
              <a:rPr lang="hr-HR" dirty="0" smtClean="0"/>
              <a:t>kuće.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POMICANJE GRANICE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hr-HR" dirty="0" smtClean="0"/>
          </a:p>
          <a:p>
            <a:pPr lvl="1" algn="ctr">
              <a:buNone/>
            </a:pPr>
            <a:r>
              <a:rPr lang="hr-HR" sz="4800" b="1" dirty="0" smtClean="0"/>
              <a:t>JASNO je </a:t>
            </a:r>
            <a:r>
              <a:rPr lang="hr-HR" sz="4800" b="1" dirty="0"/>
              <a:t>da ste se izvukli iz neprijatne situacije, </a:t>
            </a:r>
            <a:endParaRPr lang="hr-HR" sz="4800" b="1" dirty="0" smtClean="0"/>
          </a:p>
          <a:p>
            <a:pPr algn="ctr">
              <a:buNone/>
            </a:pPr>
            <a:endParaRPr lang="hr-HR" sz="4800" b="1" dirty="0" smtClean="0"/>
          </a:p>
          <a:p>
            <a:pPr algn="ctr">
              <a:buNone/>
            </a:pPr>
            <a:r>
              <a:rPr lang="hr-HR" sz="4800" b="1" dirty="0" smtClean="0"/>
              <a:t>ali </a:t>
            </a:r>
            <a:r>
              <a:rPr lang="hr-HR" sz="4800" b="1" dirty="0"/>
              <a:t>je još </a:t>
            </a:r>
            <a:r>
              <a:rPr lang="hr-HR" sz="4800" b="1" dirty="0" smtClean="0"/>
              <a:t>JASNIJE </a:t>
            </a:r>
            <a:r>
              <a:rPr lang="hr-HR" sz="4800" b="1" dirty="0"/>
              <a:t>da ste pomjerili granicu.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ađansk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đansk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Građanski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418</TotalTime>
  <Words>492</Words>
  <Application>Microsoft Office PowerPoint</Application>
  <PresentationFormat>Prikaz na zaslonu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16" baseType="lpstr">
      <vt:lpstr>Građanski</vt:lpstr>
      <vt:lpstr>Postavite granice svome djetetu </vt:lpstr>
      <vt:lpstr>Svakom roditelju je…   teško  NE ispuniTI neku  DJETETOVU želju.    Većina roditelja, vode se mišlju da svojoj djeci trebaju pružiti sve ono što oni nisu imali u djetinjstvu. </vt:lpstr>
      <vt:lpstr>Mnogi roditelji ne odbijaju kupiti novu igračku iako njihovo dijete već ima jednu skoro identičnu, još jednu čokoladu jer ne košta mnogo i sl.   Pa tako,  dijete treba dobiti i novi mobitel jer svi s kojima se druži imaju bolje telefone od njegovog.  </vt:lpstr>
      <vt:lpstr>Odricanje-posljedice</vt:lpstr>
      <vt:lpstr>MOJE DIJETE TREBA IMATI SVE?</vt:lpstr>
      <vt:lpstr>OČEKUJEM DA ĆU U ŽIVOTU DOBITI BAŠ SVE ŠTO HOĆU.</vt:lpstr>
      <vt:lpstr>PRIČA O TRGOVINI</vt:lpstr>
      <vt:lpstr>NASTAVAK PRIČE O TRGOVINI</vt:lpstr>
      <vt:lpstr>POMICANJE GRANICE</vt:lpstr>
      <vt:lpstr>PLAKANJE ,VIKANJE, BACANJE NA POD…</vt:lpstr>
      <vt:lpstr>DIJETE UVIJEK NEŠTO TRAŽI</vt:lpstr>
      <vt:lpstr>NADOMJESTITE KUPOVINU LJUBAVLJU</vt:lpstr>
      <vt:lpstr>VRIJEDNOSTI</vt:lpstr>
      <vt:lpstr>NOŠENJE S FRUSTRACIJAMA</vt:lpstr>
      <vt:lpstr>Pouka…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Korisnik</cp:lastModifiedBy>
  <cp:revision>19</cp:revision>
  <dcterms:created xsi:type="dcterms:W3CDTF">2011-03-17T15:51:35Z</dcterms:created>
  <dcterms:modified xsi:type="dcterms:W3CDTF">2014-03-17T19:25:34Z</dcterms:modified>
</cp:coreProperties>
</file>