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301" r:id="rId8"/>
    <p:sldId id="264" r:id="rId9"/>
    <p:sldId id="265" r:id="rId10"/>
    <p:sldId id="303" r:id="rId11"/>
    <p:sldId id="266" r:id="rId12"/>
    <p:sldId id="267" r:id="rId13"/>
    <p:sldId id="268" r:id="rId14"/>
    <p:sldId id="304" r:id="rId15"/>
    <p:sldId id="269" r:id="rId16"/>
    <p:sldId id="270" r:id="rId17"/>
    <p:sldId id="271" r:id="rId18"/>
    <p:sldId id="272" r:id="rId19"/>
    <p:sldId id="300" r:id="rId20"/>
    <p:sldId id="273" r:id="rId21"/>
    <p:sldId id="274" r:id="rId22"/>
    <p:sldId id="275" r:id="rId23"/>
    <p:sldId id="302" r:id="rId24"/>
    <p:sldId id="298" r:id="rId25"/>
    <p:sldId id="276" r:id="rId26"/>
    <p:sldId id="277" r:id="rId27"/>
    <p:sldId id="278" r:id="rId28"/>
    <p:sldId id="279" r:id="rId29"/>
    <p:sldId id="280" r:id="rId30"/>
    <p:sldId id="299" r:id="rId31"/>
    <p:sldId id="281" r:id="rId32"/>
    <p:sldId id="305" r:id="rId33"/>
    <p:sldId id="282" r:id="rId34"/>
    <p:sldId id="283" r:id="rId35"/>
    <p:sldId id="284" r:id="rId36"/>
    <p:sldId id="285" r:id="rId37"/>
    <p:sldId id="286" r:id="rId38"/>
    <p:sldId id="287" r:id="rId39"/>
    <p:sldId id="288" r:id="rId40"/>
    <p:sldId id="289" r:id="rId41"/>
    <p:sldId id="290" r:id="rId42"/>
    <p:sldId id="306" r:id="rId43"/>
    <p:sldId id="307" r:id="rId44"/>
    <p:sldId id="308" r:id="rId45"/>
    <p:sldId id="291" r:id="rId46"/>
    <p:sldId id="292" r:id="rId47"/>
    <p:sldId id="293" r:id="rId48"/>
    <p:sldId id="294" r:id="rId49"/>
    <p:sldId id="295" r:id="rId50"/>
    <p:sldId id="296" r:id="rId51"/>
    <p:sldId id="297" r:id="rId5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15" name="Zaobljeni pravokutni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Zaobljeni pravokutnik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Naslov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hr-HR" smtClean="0"/>
              <a:t>Kliknite da biste uredili stil naslova matrice</a:t>
            </a:r>
            <a:endParaRPr kumimoji="0" lang="en-US"/>
          </a:p>
        </p:txBody>
      </p:sp>
      <p:sp>
        <p:nvSpPr>
          <p:cNvPr id="20" name="Podnaslov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r-HR" smtClean="0"/>
              <a:t>Kliknite da biste uredili stil podnaslova matrice</a:t>
            </a:r>
            <a:endParaRPr kumimoji="0" lang="en-US"/>
          </a:p>
        </p:txBody>
      </p:sp>
      <p:sp>
        <p:nvSpPr>
          <p:cNvPr id="19" name="Rezervirano mjesto datuma 18"/>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8" name="Rezervirano mjesto podnožja 7"/>
          <p:cNvSpPr>
            <a:spLocks noGrp="1"/>
          </p:cNvSpPr>
          <p:nvPr>
            <p:ph type="ftr" sz="quarter" idx="11"/>
          </p:nvPr>
        </p:nvSpPr>
        <p:spPr/>
        <p:txBody>
          <a:bodyPr/>
          <a:lstStyle>
            <a:extLst/>
          </a:lstStyle>
          <a:p>
            <a:endParaRPr lang="hr-HR"/>
          </a:p>
        </p:txBody>
      </p:sp>
      <p:sp>
        <p:nvSpPr>
          <p:cNvPr id="11" name="Rezervirano mjesto broja slajda 10"/>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a:xfrm>
            <a:off x="502920" y="4983480"/>
            <a:ext cx="8183880" cy="1051560"/>
          </a:xfrm>
        </p:spPr>
        <p:txBody>
          <a:bodyPr/>
          <a:lstStyle>
            <a:extLst/>
          </a:lstStyle>
          <a:p>
            <a:r>
              <a:rPr kumimoji="0" lang="hr-HR" smtClean="0"/>
              <a:t>Kliknite da biste uredili stil naslova matrice</a:t>
            </a:r>
            <a:endParaRPr kumimoji="0" lang="en-US"/>
          </a:p>
        </p:txBody>
      </p:sp>
      <p:sp>
        <p:nvSpPr>
          <p:cNvPr id="3" name="Rezervirano mjesto okomitog teksta 2"/>
          <p:cNvSpPr>
            <a:spLocks noGrp="1"/>
          </p:cNvSpPr>
          <p:nvPr>
            <p:ph type="body" orient="vert" idx="1"/>
          </p:nvPr>
        </p:nvSpPr>
        <p:spPr>
          <a:xfrm>
            <a:off x="502920" y="530352"/>
            <a:ext cx="8183880" cy="4187952"/>
          </a:xfrm>
        </p:spPr>
        <p:txBody>
          <a:bodyPr vert="eaVert"/>
          <a:lstStyle>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533404"/>
            <a:ext cx="1981200" cy="5257799"/>
          </a:xfrm>
        </p:spPr>
        <p:txBody>
          <a:bodyPr vert="eaVert"/>
          <a:lstStyle>
            <a:extLst/>
          </a:lstStyle>
          <a:p>
            <a:r>
              <a:rPr kumimoji="0" lang="hr-HR" smtClean="0"/>
              <a:t>Kliknite da biste uredili stil naslova matrice</a:t>
            </a:r>
            <a:endParaRPr kumimoji="0" lang="en-US"/>
          </a:p>
        </p:txBody>
      </p:sp>
      <p:sp>
        <p:nvSpPr>
          <p:cNvPr id="3" name="Rezervirano mjesto okomitog teksta 2"/>
          <p:cNvSpPr>
            <a:spLocks noGrp="1"/>
          </p:cNvSpPr>
          <p:nvPr>
            <p:ph type="body" orient="vert" idx="1"/>
          </p:nvPr>
        </p:nvSpPr>
        <p:spPr>
          <a:xfrm>
            <a:off x="533400" y="533402"/>
            <a:ext cx="5943600" cy="5257801"/>
          </a:xfrm>
        </p:spPr>
        <p:txBody>
          <a:bodyPr vert="eaVert"/>
          <a:lstStyle>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a:xfrm>
            <a:off x="502920" y="4983480"/>
            <a:ext cx="8183880" cy="1051560"/>
          </a:xfrm>
        </p:spPr>
        <p:txBody>
          <a:bodyPr/>
          <a:lstStyle>
            <a:extLst/>
          </a:lstStyle>
          <a:p>
            <a:r>
              <a:rPr kumimoji="0" lang="hr-HR" smtClean="0"/>
              <a:t>Kliknite da biste uredili stil naslova matrice</a:t>
            </a:r>
            <a:endParaRPr kumimoji="0" lang="en-US"/>
          </a:p>
        </p:txBody>
      </p:sp>
      <p:sp>
        <p:nvSpPr>
          <p:cNvPr id="3" name="Rezervirano mjesto sadržaja 2"/>
          <p:cNvSpPr>
            <a:spLocks noGrp="1"/>
          </p:cNvSpPr>
          <p:nvPr>
            <p:ph idx="1"/>
          </p:nvPr>
        </p:nvSpPr>
        <p:spPr>
          <a:xfrm>
            <a:off x="502920" y="530352"/>
            <a:ext cx="8183880" cy="4187952"/>
          </a:xfrm>
        </p:spPr>
        <p:txBody>
          <a:bodyPr/>
          <a:lstStyle>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spTree>
      <p:nvGrpSpPr>
        <p:cNvPr id="1" name=""/>
        <p:cNvGrpSpPr/>
        <p:nvPr/>
      </p:nvGrpSpPr>
      <p:grpSpPr>
        <a:xfrm>
          <a:off x="0" y="0"/>
          <a:ext cx="0" cy="0"/>
          <a:chOff x="0" y="0"/>
          <a:chExt cx="0" cy="0"/>
        </a:xfrm>
      </p:grpSpPr>
      <p:sp>
        <p:nvSpPr>
          <p:cNvPr id="14" name="Zaobljeni pravokutnik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Zaobljeni pravokutnik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hr-HR" smtClean="0"/>
              <a:t>Kliknite da biste uredili stil naslova matrice</a:t>
            </a:r>
            <a:endParaRPr kumimoji="0" lang="en-US"/>
          </a:p>
        </p:txBody>
      </p:sp>
      <p:sp>
        <p:nvSpPr>
          <p:cNvPr id="3" name="Rezervirano mjesto teksta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r-HR" smtClean="0"/>
              <a:t>Kliknite da biste uredili stilove teksta matrice</a:t>
            </a:r>
          </a:p>
        </p:txBody>
      </p:sp>
      <p:sp>
        <p:nvSpPr>
          <p:cNvPr id="4" name="Rezervirano mjesto datuma 3"/>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hr-HR" smtClean="0"/>
              <a:t>Kliknite da biste uredili stil naslova matrice</a:t>
            </a:r>
            <a:endParaRPr kumimoji="0" lang="en-US"/>
          </a:p>
        </p:txBody>
      </p:sp>
      <p:sp>
        <p:nvSpPr>
          <p:cNvPr id="3" name="Rezervirano mjesto sadržaja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sadržaja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5" name="Rezervirano mjesto datuma 4"/>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6" name="Rezervirano mjesto podnožja 5"/>
          <p:cNvSpPr>
            <a:spLocks noGrp="1"/>
          </p:cNvSpPr>
          <p:nvPr>
            <p:ph type="ftr" sz="quarter" idx="11"/>
          </p:nvPr>
        </p:nvSpPr>
        <p:spPr/>
        <p:txBody>
          <a:bodyPr/>
          <a:lstStyle>
            <a:extLst/>
          </a:lstStyle>
          <a:p>
            <a:endParaRPr lang="hr-HR"/>
          </a:p>
        </p:txBody>
      </p:sp>
      <p:sp>
        <p:nvSpPr>
          <p:cNvPr id="7" name="Rezervirano mjesto broja slajda 6"/>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502920" y="4983480"/>
            <a:ext cx="8183880" cy="1051560"/>
          </a:xfrm>
        </p:spPr>
        <p:txBody>
          <a:bodyPr anchor="b"/>
          <a:lstStyle>
            <a:lvl1pPr>
              <a:defRPr b="1"/>
            </a:lvl1pPr>
            <a:extLst/>
          </a:lstStyle>
          <a:p>
            <a:r>
              <a:rPr kumimoji="0" lang="hr-HR" smtClean="0"/>
              <a:t>Kliknite da biste uredili stil naslova matrice</a:t>
            </a:r>
            <a:endParaRPr kumimoji="0" lang="en-US"/>
          </a:p>
        </p:txBody>
      </p:sp>
      <p:sp>
        <p:nvSpPr>
          <p:cNvPr id="3" name="Rezervirano mjesto teksta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smtClean="0"/>
              <a:t>Kliknite da biste uredili stilove teksta matrice</a:t>
            </a:r>
          </a:p>
        </p:txBody>
      </p:sp>
      <p:sp>
        <p:nvSpPr>
          <p:cNvPr id="4" name="Rezervirano mjesto teksta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smtClean="0"/>
              <a:t>Kliknite da biste uredili stilove teksta matrice</a:t>
            </a:r>
          </a:p>
        </p:txBody>
      </p:sp>
      <p:sp>
        <p:nvSpPr>
          <p:cNvPr id="5" name="Rezervirano mjesto sadržaja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6" name="Rezervirano mjesto sadržaja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7" name="Rezervirano mjesto datuma 6"/>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8" name="Rezervirano mjesto podnožja 7"/>
          <p:cNvSpPr>
            <a:spLocks noGrp="1"/>
          </p:cNvSpPr>
          <p:nvPr>
            <p:ph type="ftr" sz="quarter" idx="11"/>
          </p:nvPr>
        </p:nvSpPr>
        <p:spPr/>
        <p:txBody>
          <a:bodyPr/>
          <a:lstStyle>
            <a:extLst/>
          </a:lstStyle>
          <a:p>
            <a:endParaRPr lang="hr-HR"/>
          </a:p>
        </p:txBody>
      </p:sp>
      <p:sp>
        <p:nvSpPr>
          <p:cNvPr id="9" name="Rezervirano mjesto broja slajda 8"/>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hr-HR" smtClean="0"/>
              <a:t>Kliknite da biste uredili stil naslova matrice</a:t>
            </a:r>
            <a:endParaRPr kumimoji="0" lang="en-US"/>
          </a:p>
        </p:txBody>
      </p:sp>
      <p:sp>
        <p:nvSpPr>
          <p:cNvPr id="3" name="Rezervirano mjesto datuma 2"/>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4" name="Rezervirano mjesto podnožja 3"/>
          <p:cNvSpPr>
            <a:spLocks noGrp="1"/>
          </p:cNvSpPr>
          <p:nvPr>
            <p:ph type="ftr" sz="quarter" idx="11"/>
          </p:nvPr>
        </p:nvSpPr>
        <p:spPr/>
        <p:txBody>
          <a:bodyPr/>
          <a:lstStyle>
            <a:extLst/>
          </a:lstStyle>
          <a:p>
            <a:endParaRPr lang="hr-HR"/>
          </a:p>
        </p:txBody>
      </p:sp>
      <p:sp>
        <p:nvSpPr>
          <p:cNvPr id="5" name="Rezervirano mjesto broja slajda 4"/>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7" name="Zaobljeni pravokutni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Rezervirano mjesto datuma 1"/>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3" name="Rezervirano mjesto podnožja 2"/>
          <p:cNvSpPr>
            <a:spLocks noGrp="1"/>
          </p:cNvSpPr>
          <p:nvPr>
            <p:ph type="ftr" sz="quarter" idx="11"/>
          </p:nvPr>
        </p:nvSpPr>
        <p:spPr/>
        <p:txBody>
          <a:bodyPr/>
          <a:lstStyle>
            <a:extLst/>
          </a:lstStyle>
          <a:p>
            <a:endParaRPr lang="hr-HR"/>
          </a:p>
        </p:txBody>
      </p:sp>
      <p:sp>
        <p:nvSpPr>
          <p:cNvPr id="4" name="Rezervirano mjesto broja slajda 3"/>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hr-HR" smtClean="0"/>
              <a:t>Kliknite da biste uredili stil naslova matrice</a:t>
            </a:r>
            <a:endParaRPr kumimoji="0" lang="en-US"/>
          </a:p>
        </p:txBody>
      </p:sp>
      <p:sp>
        <p:nvSpPr>
          <p:cNvPr id="3" name="Rezervirano mjesto teksta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sadržaja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5" name="Rezervirano mjesto datuma 4"/>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6" name="Rezervirano mjesto podnožja 5"/>
          <p:cNvSpPr>
            <a:spLocks noGrp="1"/>
          </p:cNvSpPr>
          <p:nvPr>
            <p:ph type="ftr" sz="quarter" idx="11"/>
          </p:nvPr>
        </p:nvSpPr>
        <p:spPr/>
        <p:txBody>
          <a:bodyPr/>
          <a:lstStyle>
            <a:extLst/>
          </a:lstStyle>
          <a:p>
            <a:endParaRPr lang="hr-HR"/>
          </a:p>
        </p:txBody>
      </p:sp>
      <p:sp>
        <p:nvSpPr>
          <p:cNvPr id="7" name="Rezervirano mjesto broja slajda 6"/>
          <p:cNvSpPr>
            <a:spLocks noGrp="1"/>
          </p:cNvSpPr>
          <p:nvPr>
            <p:ph type="sldNum" sz="quarter" idx="12"/>
          </p:nvPr>
        </p:nvSpPr>
        <p:spPr/>
        <p:txBody>
          <a:bodyPr/>
          <a:lstStyle>
            <a:extLst/>
          </a:lstStyle>
          <a:p>
            <a:fld id="{4D425EF4-BE6F-48CD-B36D-F061008B0D38}"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15" name="Zaobljeni pravokutni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avokutnik s jednim zaobljenim kutom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hr-HR" smtClean="0"/>
              <a:t>Kliknite da biste uredili stil naslova matrice</a:t>
            </a:r>
            <a:endParaRPr kumimoji="0" lang="en-US"/>
          </a:p>
        </p:txBody>
      </p:sp>
      <p:sp>
        <p:nvSpPr>
          <p:cNvPr id="4" name="Rezervirano mjesto teksta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hr-HR" smtClean="0"/>
              <a:t>Kliknite da biste uredili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5" name="Rezervirano mjesto datuma 4"/>
          <p:cNvSpPr>
            <a:spLocks noGrp="1"/>
          </p:cNvSpPr>
          <p:nvPr>
            <p:ph type="dt" sz="half" idx="10"/>
          </p:nvPr>
        </p:nvSpPr>
        <p:spPr/>
        <p:txBody>
          <a:bodyPr/>
          <a:lstStyle>
            <a:extLst/>
          </a:lstStyle>
          <a:p>
            <a:fld id="{0B033473-2C43-4616-9FB3-A2BA28DD8DB9}" type="datetimeFigureOut">
              <a:rPr lang="hr-HR" smtClean="0"/>
              <a:pPr/>
              <a:t>24.3.2014.</a:t>
            </a:fld>
            <a:endParaRPr lang="hr-HR"/>
          </a:p>
        </p:txBody>
      </p:sp>
      <p:sp>
        <p:nvSpPr>
          <p:cNvPr id="6" name="Rezervirano mjesto podnožja 5"/>
          <p:cNvSpPr>
            <a:spLocks noGrp="1"/>
          </p:cNvSpPr>
          <p:nvPr>
            <p:ph type="ftr" sz="quarter" idx="11"/>
          </p:nvPr>
        </p:nvSpPr>
        <p:spPr/>
        <p:txBody>
          <a:bodyPr/>
          <a:lstStyle>
            <a:extLst/>
          </a:lstStyle>
          <a:p>
            <a:endParaRPr lang="hr-HR"/>
          </a:p>
        </p:txBody>
      </p:sp>
      <p:sp>
        <p:nvSpPr>
          <p:cNvPr id="7" name="Rezervirano mjesto broja slajda 6"/>
          <p:cNvSpPr>
            <a:spLocks noGrp="1"/>
          </p:cNvSpPr>
          <p:nvPr>
            <p:ph type="sldNum" sz="quarter" idx="12"/>
          </p:nvPr>
        </p:nvSpPr>
        <p:spPr/>
        <p:txBody>
          <a:bodyPr/>
          <a:lstStyle>
            <a:extLst/>
          </a:lstStyle>
          <a:p>
            <a:fld id="{4D425EF4-BE6F-48CD-B36D-F061008B0D38}" type="slidenum">
              <a:rPr lang="hr-HR" smtClean="0"/>
              <a:pPr/>
              <a:t>‹#›</a:t>
            </a:fld>
            <a:endParaRPr lang="hr-HR"/>
          </a:p>
        </p:txBody>
      </p:sp>
      <p:sp>
        <p:nvSpPr>
          <p:cNvPr id="3" name="Rezervirano mjesto slik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hr-HR" smtClean="0"/>
              <a:t>Pritisnite ikonu za dodavanje slike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Zaobljeni pravokutni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Zaobljeni pravokutnik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Rezervirano mjesto naslova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hr-HR" smtClean="0"/>
              <a:t>Kliknite da biste uredili stil naslova matrice</a:t>
            </a:r>
            <a:endParaRPr kumimoji="0" lang="en-US"/>
          </a:p>
        </p:txBody>
      </p:sp>
      <p:sp>
        <p:nvSpPr>
          <p:cNvPr id="4" name="Rezervirano mjesto teksta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hr-HR" smtClean="0"/>
              <a:t>Kliknite da biste uredili stilove teksta matrice</a:t>
            </a:r>
          </a:p>
          <a:p>
            <a:pPr lvl="1" eaLnBrk="1" latinLnBrk="0" hangingPunct="1"/>
            <a:r>
              <a:rPr kumimoji="0" lang="hr-HR" smtClean="0"/>
              <a:t>Druga razina</a:t>
            </a:r>
          </a:p>
          <a:p>
            <a:pPr lvl="2" eaLnBrk="1" latinLnBrk="0" hangingPunct="1"/>
            <a:r>
              <a:rPr kumimoji="0" lang="hr-HR" smtClean="0"/>
              <a:t>Treća razina</a:t>
            </a:r>
          </a:p>
          <a:p>
            <a:pPr lvl="3" eaLnBrk="1" latinLnBrk="0" hangingPunct="1"/>
            <a:r>
              <a:rPr kumimoji="0" lang="hr-HR" smtClean="0"/>
              <a:t>Četvrta razina</a:t>
            </a:r>
          </a:p>
          <a:p>
            <a:pPr lvl="4" eaLnBrk="1" latinLnBrk="0" hangingPunct="1"/>
            <a:r>
              <a:rPr kumimoji="0" lang="hr-HR" smtClean="0"/>
              <a:t>Peta razina</a:t>
            </a:r>
            <a:endParaRPr kumimoji="0" lang="en-US"/>
          </a:p>
        </p:txBody>
      </p:sp>
      <p:sp>
        <p:nvSpPr>
          <p:cNvPr id="25" name="Rezervirano mjesto datuma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B033473-2C43-4616-9FB3-A2BA28DD8DB9}" type="datetimeFigureOut">
              <a:rPr lang="hr-HR" smtClean="0"/>
              <a:pPr/>
              <a:t>24.3.2014.</a:t>
            </a:fld>
            <a:endParaRPr lang="hr-HR"/>
          </a:p>
        </p:txBody>
      </p:sp>
      <p:sp>
        <p:nvSpPr>
          <p:cNvPr id="18" name="Rezervirano mjesto podnožja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hr-HR"/>
          </a:p>
        </p:txBody>
      </p:sp>
      <p:sp>
        <p:nvSpPr>
          <p:cNvPr id="5" name="Rezervirano mjesto broja slajda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D425EF4-BE6F-48CD-B36D-F061008B0D38}"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539552" y="2060848"/>
            <a:ext cx="7772400" cy="1470025"/>
          </a:xfrm>
        </p:spPr>
        <p:txBody>
          <a:bodyPr>
            <a:normAutofit fontScale="90000"/>
          </a:bodyPr>
          <a:lstStyle/>
          <a:p>
            <a:r>
              <a:rPr lang="hr-HR" b="1" dirty="0"/>
              <a:t> </a:t>
            </a:r>
            <a:r>
              <a:rPr lang="hr-HR" dirty="0"/>
              <a:t/>
            </a:r>
            <a:br>
              <a:rPr lang="hr-HR" dirty="0"/>
            </a:br>
            <a:r>
              <a:rPr lang="hr-HR" b="1" dirty="0"/>
              <a:t>Zašto su nam važni </a:t>
            </a:r>
            <a:r>
              <a:rPr lang="hr-HR" b="1" dirty="0" smtClean="0"/>
              <a:t> odnosi između</a:t>
            </a:r>
            <a:r>
              <a:rPr lang="hr-HR" dirty="0" smtClean="0"/>
              <a:t> ljudi</a:t>
            </a:r>
            <a:r>
              <a:rPr lang="hr-HR" b="1" dirty="0" smtClean="0"/>
              <a:t>?</a:t>
            </a:r>
            <a:r>
              <a:rPr lang="hr-HR" dirty="0"/>
              <a:t/>
            </a:r>
            <a:br>
              <a:rPr lang="hr-HR" dirty="0"/>
            </a:br>
            <a:endParaRPr lang="hr-HR" dirty="0"/>
          </a:p>
        </p:txBody>
      </p:sp>
      <p:sp>
        <p:nvSpPr>
          <p:cNvPr id="3" name="Podnaslov 2"/>
          <p:cNvSpPr>
            <a:spLocks noGrp="1"/>
          </p:cNvSpPr>
          <p:nvPr>
            <p:ph type="subTitle" idx="1"/>
          </p:nvPr>
        </p:nvSpPr>
        <p:spPr/>
        <p:txBody>
          <a:bodyPr/>
          <a:lstStyle/>
          <a:p>
            <a:r>
              <a:rPr lang="hr-HR" dirty="0" smtClean="0"/>
              <a:t>Na koji način to pokazujemo? </a:t>
            </a:r>
            <a:endParaRPr lang="hr-HR" dirty="0"/>
          </a:p>
        </p:txBody>
      </p:sp>
    </p:spTree>
  </p:cSld>
  <p:clrMapOvr>
    <a:masterClrMapping/>
  </p:clrMapOvr>
  <p:transition>
    <p:pull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descr="Isprike kojima ćete osvojiti srce"/>
          <p:cNvPicPr/>
          <p:nvPr/>
        </p:nvPicPr>
        <p:blipFill>
          <a:blip r:embed="rId2" cstate="print"/>
          <a:srcRect/>
          <a:stretch>
            <a:fillRect/>
          </a:stretch>
        </p:blipFill>
        <p:spPr bwMode="auto">
          <a:xfrm>
            <a:off x="611560" y="548680"/>
            <a:ext cx="7920880" cy="583264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TRI VRSTE ISPTIKA</a:t>
            </a:r>
            <a:endParaRPr lang="hr-HR" dirty="0"/>
          </a:p>
        </p:txBody>
      </p:sp>
      <p:sp>
        <p:nvSpPr>
          <p:cNvPr id="3" name="Rezervirano mjesto sadržaja 2"/>
          <p:cNvSpPr>
            <a:spLocks noGrp="1"/>
          </p:cNvSpPr>
          <p:nvPr>
            <p:ph idx="1"/>
          </p:nvPr>
        </p:nvSpPr>
        <p:spPr>
          <a:xfrm>
            <a:off x="502920" y="530352"/>
            <a:ext cx="8183880" cy="4266800"/>
          </a:xfrm>
        </p:spPr>
        <p:txBody>
          <a:bodyPr>
            <a:normAutofit fontScale="55000" lnSpcReduction="20000"/>
          </a:bodyPr>
          <a:lstStyle/>
          <a:p>
            <a:pPr>
              <a:buNone/>
            </a:pPr>
            <a:r>
              <a:rPr lang="hr-HR" sz="3800" b="1" dirty="0"/>
              <a:t/>
            </a:r>
            <a:br>
              <a:rPr lang="hr-HR" sz="3800" b="1" dirty="0"/>
            </a:br>
            <a:r>
              <a:rPr lang="hr-HR" sz="3800" b="1" dirty="0"/>
              <a:t>1. Nisam to učinio</a:t>
            </a:r>
            <a:r>
              <a:rPr lang="hr-HR" dirty="0"/>
              <a:t>. Ponekad kažemo da je netko drugi to učinio i posve iskrivimo činjenice kako bismo argumentirali svoju nevinost.</a:t>
            </a:r>
            <a:br>
              <a:rPr lang="hr-HR" dirty="0"/>
            </a:br>
            <a:r>
              <a:rPr lang="hr-HR" sz="3800" b="1" dirty="0"/>
              <a:t/>
            </a:r>
            <a:br>
              <a:rPr lang="hr-HR" sz="3800" b="1" dirty="0"/>
            </a:br>
            <a:r>
              <a:rPr lang="hr-HR" sz="3800" b="1" dirty="0"/>
              <a:t>2. Učinio sam to, ali to nije tako strašno</a:t>
            </a:r>
            <a:r>
              <a:rPr lang="hr-HR" dirty="0"/>
              <a:t>. Ponekad drugoj osobi ne pružimo potrebnu pomoć i kažemo: "Nisam mislio da je ozbiljno" ili "Ja nisam za to odgovoran, samo sam reagirao na ponašanje druge osobe". Kada povrijedimo nekoga, znamo okriviti žrtvu ili omalovažiti štetu koju smo napravili. Muškarci češće od žena upotrebljavaju ovu vrstu isprika.</a:t>
            </a:r>
            <a:br>
              <a:rPr lang="hr-HR" dirty="0"/>
            </a:br>
            <a:r>
              <a:rPr lang="hr-HR" sz="3800" b="1" dirty="0"/>
              <a:t/>
            </a:r>
            <a:br>
              <a:rPr lang="hr-HR" sz="3800" b="1" dirty="0"/>
            </a:br>
            <a:r>
              <a:rPr lang="hr-HR" sz="3800" b="1" dirty="0"/>
              <a:t>3. Učinio sam to i to je loše, ali imam objašnjenje</a:t>
            </a:r>
            <a:r>
              <a:rPr lang="hr-HR" dirty="0"/>
              <a:t>. Ponekad kažemo: "Svi to čine" ili "Svatko bi na mojem mjestu učinio isto", "Situacija je bila grozna," "Nisam znala". Ponekad smanjujemo osjećaj srama ili krivnje dajući do znanja da nismo bili "svoji": "Nisam htjela" ili "Ne znam što mi je bilo". Žene češće upotrebljavaju ovu vrstu isprika.</a:t>
            </a:r>
            <a:br>
              <a:rPr lang="hr-HR" dirty="0"/>
            </a:br>
            <a:endParaRPr lang="hr-H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3528" y="332656"/>
            <a:ext cx="8229600" cy="1143000"/>
          </a:xfrm>
        </p:spPr>
        <p:txBody>
          <a:bodyPr>
            <a:normAutofit/>
          </a:bodyPr>
          <a:lstStyle/>
          <a:p>
            <a:r>
              <a:rPr lang="hr-HR" dirty="0" smtClean="0"/>
              <a:t>  VAŽNA JE </a:t>
            </a:r>
            <a:r>
              <a:rPr lang="hr-HR" dirty="0" smtClean="0">
                <a:solidFill>
                  <a:srgbClr val="FF0000"/>
                </a:solidFill>
              </a:rPr>
              <a:t>ISKRENA</a:t>
            </a:r>
            <a:r>
              <a:rPr lang="hr-HR" dirty="0" smtClean="0"/>
              <a:t> ISPRIKA</a:t>
            </a:r>
            <a:endParaRPr lang="hr-HR" dirty="0"/>
          </a:p>
        </p:txBody>
      </p:sp>
      <p:sp>
        <p:nvSpPr>
          <p:cNvPr id="3" name="Rezervirano mjesto sadržaja 2"/>
          <p:cNvSpPr>
            <a:spLocks noGrp="1"/>
          </p:cNvSpPr>
          <p:nvPr>
            <p:ph idx="1"/>
          </p:nvPr>
        </p:nvSpPr>
        <p:spPr>
          <a:xfrm>
            <a:off x="502920" y="530352"/>
            <a:ext cx="8183880" cy="5490936"/>
          </a:xfrm>
        </p:spPr>
        <p:txBody>
          <a:bodyPr>
            <a:normAutofit fontScale="92500" lnSpcReduction="10000"/>
          </a:bodyPr>
          <a:lstStyle/>
          <a:p>
            <a:endParaRPr lang="hr-HR" dirty="0" smtClean="0"/>
          </a:p>
          <a:p>
            <a:endParaRPr lang="hr-HR" dirty="0" smtClean="0"/>
          </a:p>
          <a:p>
            <a:r>
              <a:rPr lang="hr-HR" dirty="0" smtClean="0"/>
              <a:t>Isprika </a:t>
            </a:r>
            <a:r>
              <a:rPr lang="hr-HR" dirty="0"/>
              <a:t>za propuste u ponašanju je izrazito važna i ona mora u sebi sadržavati: </a:t>
            </a:r>
            <a:br>
              <a:rPr lang="hr-HR" dirty="0"/>
            </a:br>
            <a:r>
              <a:rPr lang="hr-HR" dirty="0"/>
              <a:t/>
            </a:r>
            <a:br>
              <a:rPr lang="hr-HR" dirty="0"/>
            </a:br>
            <a:r>
              <a:rPr lang="hr-HR" dirty="0"/>
              <a:t>•  Razumijevanje druge osobe i njenih osjećaja</a:t>
            </a:r>
            <a:br>
              <a:rPr lang="hr-HR" dirty="0"/>
            </a:br>
            <a:r>
              <a:rPr lang="hr-HR" dirty="0"/>
              <a:t/>
            </a:r>
            <a:br>
              <a:rPr lang="hr-HR" dirty="0"/>
            </a:br>
            <a:r>
              <a:rPr lang="hr-HR" dirty="0"/>
              <a:t>•  Komunikaciju tog razumijevanja</a:t>
            </a:r>
            <a:br>
              <a:rPr lang="hr-HR" dirty="0"/>
            </a:br>
            <a:r>
              <a:rPr lang="hr-HR" dirty="0"/>
              <a:t/>
            </a:r>
            <a:br>
              <a:rPr lang="hr-HR" dirty="0"/>
            </a:br>
            <a:r>
              <a:rPr lang="hr-HR" dirty="0"/>
              <a:t>•  Plan promjene (iz iskrenog razumijevanja i brige za drugu osobu proizlazi želja za promjenom ponašanja, kako se ne bi ponovila za par dana opet ista situacija)</a:t>
            </a:r>
          </a:p>
          <a:p>
            <a:endParaRPr lang="hr-H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Laganje</a:t>
            </a:r>
            <a:r>
              <a:rPr lang="hr-HR" dirty="0"/>
              <a:t/>
            </a:r>
            <a:br>
              <a:rPr lang="hr-HR" dirty="0"/>
            </a:br>
            <a:endParaRPr lang="hr-HR" dirty="0"/>
          </a:p>
        </p:txBody>
      </p:sp>
      <p:sp>
        <p:nvSpPr>
          <p:cNvPr id="3" name="Rezervirano mjesto sadržaja 2"/>
          <p:cNvSpPr>
            <a:spLocks noGrp="1"/>
          </p:cNvSpPr>
          <p:nvPr>
            <p:ph idx="1"/>
          </p:nvPr>
        </p:nvSpPr>
        <p:spPr/>
        <p:txBody>
          <a:bodyPr/>
          <a:lstStyle/>
          <a:p>
            <a:r>
              <a:rPr lang="hr-HR" dirty="0"/>
              <a:t>Laganje je prilično raširena pojava i ljudi su, kazuju istraživanja, prilično vješti u tome. I to nije sve: većina laži koje u životu kažemo nikada ne bude otkrivena! Procjenjuje se da se u prosjeku čovjek "izvuče" s </a:t>
            </a:r>
            <a:r>
              <a:rPr lang="hr-HR" dirty="0" smtClean="0"/>
              <a:t>više </a:t>
            </a:r>
            <a:r>
              <a:rPr lang="hr-HR" dirty="0"/>
              <a:t>laži koje je izrekao!</a:t>
            </a:r>
          </a:p>
          <a:p>
            <a:endParaRPr lang="hr-H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http://www.magicnobilje.com/aktuelno-2011/09-septembar/laganje-366.png"/>
          <p:cNvPicPr>
            <a:picLocks noChangeAspect="1" noChangeArrowheads="1"/>
          </p:cNvPicPr>
          <p:nvPr/>
        </p:nvPicPr>
        <p:blipFill>
          <a:blip r:embed="rId2" cstate="print"/>
          <a:srcRect/>
          <a:stretch>
            <a:fillRect/>
          </a:stretch>
        </p:blipFill>
        <p:spPr bwMode="auto">
          <a:xfrm>
            <a:off x="1115616" y="764704"/>
            <a:ext cx="6984776" cy="4968552"/>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LAGANJE JE VJEŠTINA</a:t>
            </a:r>
            <a:endParaRPr lang="hr-HR" dirty="0"/>
          </a:p>
        </p:txBody>
      </p:sp>
      <p:sp>
        <p:nvSpPr>
          <p:cNvPr id="3" name="Rezervirano mjesto sadržaja 2"/>
          <p:cNvSpPr>
            <a:spLocks noGrp="1"/>
          </p:cNvSpPr>
          <p:nvPr>
            <p:ph idx="1"/>
          </p:nvPr>
        </p:nvSpPr>
        <p:spPr>
          <a:xfrm>
            <a:off x="502920" y="530352"/>
            <a:ext cx="8183880" cy="4698848"/>
          </a:xfrm>
        </p:spPr>
        <p:txBody>
          <a:bodyPr>
            <a:normAutofit fontScale="70000" lnSpcReduction="20000"/>
          </a:bodyPr>
          <a:lstStyle/>
          <a:p>
            <a:r>
              <a:rPr lang="hr-HR" dirty="0" smtClean="0"/>
              <a:t>koju </a:t>
            </a:r>
            <a:r>
              <a:rPr lang="hr-HR" dirty="0"/>
              <a:t>naučimo vrlo rano u životu. Već nakon treće godine života djeca mogu razlikovati maštu od realnosti, razvijaju savjest i mogu izmisliti laž da bi </a:t>
            </a:r>
            <a:r>
              <a:rPr lang="hr-HR" dirty="0">
                <a:solidFill>
                  <a:srgbClr val="FF0000"/>
                </a:solidFill>
              </a:rPr>
              <a:t>izbjegli kaznu ili neodobravanje </a:t>
            </a:r>
            <a:r>
              <a:rPr lang="hr-HR" dirty="0"/>
              <a:t>od strane roditelja. Laganje da bi se izbjeglo kažnjavanje je već prilično uobičajeno za petogodišnjake. Iako bi većina roditelja rekla da svoju djecu "čitaju lako, kao otvorenu knjigu" istraživanja ne potvrđuju taj osjećaj. Naime, pokazuje se da </a:t>
            </a:r>
            <a:r>
              <a:rPr lang="hr-HR" dirty="0">
                <a:solidFill>
                  <a:srgbClr val="FF0000"/>
                </a:solidFill>
              </a:rPr>
              <a:t>roditelji nisu baš precizni u prepoznavanju laži kod svoje djece</a:t>
            </a:r>
            <a:r>
              <a:rPr lang="hr-HR" dirty="0"/>
              <a:t>, bez obzira na njihovu dob. Zanimljivo je pritom da, iako djeca s lakoćom, bez poduke i vrlo rano u životu savladaju vještinu laganja da bi prikrili svoje greške, laganje da bi se zaštitilo drugu </a:t>
            </a:r>
            <a:r>
              <a:rPr lang="hr-HR" dirty="0" smtClean="0"/>
              <a:t>osobu uče </a:t>
            </a:r>
            <a:r>
              <a:rPr lang="hr-HR" dirty="0"/>
              <a:t>teže, s puno više uputa i duže im treba da to </a:t>
            </a:r>
            <a:r>
              <a:rPr lang="hr-HR" dirty="0" smtClean="0"/>
              <a:t>usvoje.</a:t>
            </a:r>
          </a:p>
          <a:p>
            <a:r>
              <a:rPr lang="hr-HR" dirty="0" smtClean="0">
                <a:solidFill>
                  <a:srgbClr val="FF0000"/>
                </a:solidFill>
              </a:rPr>
              <a:t>Laganje može preći u naviku kao </a:t>
            </a:r>
            <a:r>
              <a:rPr lang="hr-HR" dirty="0" err="1" smtClean="0">
                <a:solidFill>
                  <a:srgbClr val="FF0000"/>
                </a:solidFill>
              </a:rPr>
              <a:t>posljedicanespremnosti</a:t>
            </a:r>
            <a:r>
              <a:rPr lang="hr-HR" dirty="0" smtClean="0">
                <a:solidFill>
                  <a:srgbClr val="FF0000"/>
                </a:solidFill>
              </a:rPr>
              <a:t> za prihvaćanje odgovornosti.</a:t>
            </a:r>
            <a:endParaRPr lang="hr-HR" dirty="0">
              <a:solidFill>
                <a:srgbClr val="FF0000"/>
              </a:solidFill>
            </a:endParaRPr>
          </a:p>
          <a:p>
            <a:endParaRPr lang="hr-H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Što svaki kvalitetan odnos uključuje?</a:t>
            </a:r>
            <a:r>
              <a:rPr lang="hr-HR" dirty="0"/>
              <a:t/>
            </a:r>
            <a:br>
              <a:rPr lang="hr-HR" dirty="0"/>
            </a:br>
            <a:endParaRPr lang="hr-HR" dirty="0"/>
          </a:p>
        </p:txBody>
      </p:sp>
      <p:sp>
        <p:nvSpPr>
          <p:cNvPr id="3" name="Rezervirano mjesto sadržaja 2"/>
          <p:cNvSpPr>
            <a:spLocks noGrp="1"/>
          </p:cNvSpPr>
          <p:nvPr>
            <p:ph idx="1"/>
          </p:nvPr>
        </p:nvSpPr>
        <p:spPr/>
        <p:txBody>
          <a:bodyPr>
            <a:normAutofit fontScale="70000" lnSpcReduction="20000"/>
          </a:bodyPr>
          <a:lstStyle/>
          <a:p>
            <a:pPr>
              <a:buNone/>
            </a:pPr>
            <a:r>
              <a:rPr lang="hr-HR" dirty="0"/>
              <a:t> </a:t>
            </a:r>
            <a:r>
              <a:rPr lang="hr-HR" dirty="0" smtClean="0"/>
              <a:t>  1.Dobar </a:t>
            </a:r>
            <a:r>
              <a:rPr lang="hr-HR" dirty="0"/>
              <a:t>odnos sa samim sobom – ne samozavaravati se, mijenjati se, razvijati, biti bolji</a:t>
            </a:r>
            <a:br>
              <a:rPr lang="hr-HR" dirty="0"/>
            </a:br>
            <a:r>
              <a:rPr lang="hr-HR" dirty="0"/>
              <a:t/>
            </a:r>
            <a:br>
              <a:rPr lang="hr-HR" dirty="0"/>
            </a:br>
            <a:r>
              <a:rPr lang="hr-HR" dirty="0"/>
              <a:t>2. Slušanje s razumijevanjem</a:t>
            </a:r>
            <a:br>
              <a:rPr lang="hr-HR" dirty="0"/>
            </a:br>
            <a:r>
              <a:rPr lang="hr-HR" dirty="0"/>
              <a:t/>
            </a:r>
            <a:br>
              <a:rPr lang="hr-HR" dirty="0"/>
            </a:br>
            <a:r>
              <a:rPr lang="hr-HR" dirty="0"/>
              <a:t>3. Otvorenu i iskrenu komunikaciju, a ne igre</a:t>
            </a:r>
            <a:br>
              <a:rPr lang="hr-HR" dirty="0"/>
            </a:br>
            <a:r>
              <a:rPr lang="hr-HR" dirty="0"/>
              <a:t/>
            </a:r>
            <a:br>
              <a:rPr lang="hr-HR" dirty="0"/>
            </a:br>
            <a:r>
              <a:rPr lang="hr-HR" dirty="0"/>
              <a:t>4. Razumna očekivanja ili zahtjeve, ne biti skloni kritici i neodobravanju</a:t>
            </a:r>
            <a:br>
              <a:rPr lang="hr-HR" dirty="0"/>
            </a:br>
            <a:r>
              <a:rPr lang="hr-HR" dirty="0"/>
              <a:t/>
            </a:r>
            <a:br>
              <a:rPr lang="hr-HR" dirty="0"/>
            </a:br>
            <a:r>
              <a:rPr lang="hr-HR" dirty="0"/>
              <a:t>5. Brigu za drugu osobu i za izgradnju odnosa, aktivnu uključenost u odnos</a:t>
            </a:r>
            <a:br>
              <a:rPr lang="hr-HR" dirty="0"/>
            </a:br>
            <a:r>
              <a:rPr lang="hr-HR" dirty="0"/>
              <a:t/>
            </a:r>
            <a:br>
              <a:rPr lang="hr-HR" dirty="0"/>
            </a:br>
            <a:r>
              <a:rPr lang="hr-HR" dirty="0"/>
              <a:t>6. Neumorni trud i onda kada imamo probleme u odnosu.</a:t>
            </a:r>
            <a:br>
              <a:rPr lang="hr-HR" dirty="0"/>
            </a:br>
            <a:endParaRPr lang="hr-H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KOMUNIKACIJA -ODNOSI</a:t>
            </a:r>
            <a:endParaRPr lang="hr-HR" dirty="0"/>
          </a:p>
        </p:txBody>
      </p:sp>
      <p:sp>
        <p:nvSpPr>
          <p:cNvPr id="3" name="Rezervirano mjesto sadržaja 2"/>
          <p:cNvSpPr>
            <a:spLocks noGrp="1"/>
          </p:cNvSpPr>
          <p:nvPr>
            <p:ph idx="1"/>
          </p:nvPr>
        </p:nvSpPr>
        <p:spPr/>
        <p:txBody>
          <a:bodyPr>
            <a:normAutofit fontScale="92500" lnSpcReduction="10000"/>
          </a:bodyPr>
          <a:lstStyle/>
          <a:p>
            <a:r>
              <a:rPr lang="hr-HR" dirty="0"/>
              <a:t>Nije lako graditi odnose. Svi idemo u školu i uče nas kako čitati i pisati, kako zbrajati i oduzimati, ali nitko nas ne uči kako razumjeti i komunicirati svoje osjećaje. Kako biti u odnosu, što očekivati i kako se ponašati. Nitko nas ne uči kako izabrati dobrog partnera. Kako biti dobra žena ili muž. I nitko nas ne uči što učiniti kada stvari krenu naopako. Ako dobro razmislite shvatiti ćete da nas nitko nikada nije zapravo niti naučio što je to "naopako", a što nije.</a:t>
            </a:r>
          </a:p>
          <a:p>
            <a:endParaRPr lang="hr-H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Ljubomora</a:t>
            </a:r>
            <a:r>
              <a:rPr lang="hr-HR" dirty="0"/>
              <a:t/>
            </a:r>
            <a:br>
              <a:rPr lang="hr-HR" dirty="0"/>
            </a:br>
            <a:endParaRPr lang="hr-HR" dirty="0"/>
          </a:p>
        </p:txBody>
      </p:sp>
      <p:sp>
        <p:nvSpPr>
          <p:cNvPr id="3" name="Rezervirano mjesto sadržaja 2"/>
          <p:cNvSpPr>
            <a:spLocks noGrp="1"/>
          </p:cNvSpPr>
          <p:nvPr>
            <p:ph idx="1"/>
          </p:nvPr>
        </p:nvSpPr>
        <p:spPr/>
        <p:txBody>
          <a:bodyPr>
            <a:normAutofit fontScale="85000" lnSpcReduction="20000"/>
          </a:bodyPr>
          <a:lstStyle/>
          <a:p>
            <a:pPr algn="ctr">
              <a:buNone/>
            </a:pPr>
            <a:r>
              <a:rPr lang="hr-HR" sz="4000" dirty="0"/>
              <a:t>Ljubomora je u  odnosu kao sol u hrani. </a:t>
            </a:r>
            <a:endParaRPr lang="hr-HR" sz="4000" dirty="0" smtClean="0"/>
          </a:p>
          <a:p>
            <a:pPr algn="ctr">
              <a:buNone/>
            </a:pPr>
            <a:r>
              <a:rPr lang="hr-HR" sz="4000" dirty="0" smtClean="0"/>
              <a:t>Sasvim </a:t>
            </a:r>
            <a:r>
              <a:rPr lang="hr-HR" sz="4000" dirty="0"/>
              <a:t>mala količina može poboljšati okus, ali prevelika količina uništava užitak i pod određenim okolnostima može ugroziti život</a:t>
            </a:r>
            <a:r>
              <a:rPr lang="hr-HR" sz="4000" dirty="0" smtClean="0"/>
              <a:t>.</a:t>
            </a:r>
          </a:p>
          <a:p>
            <a:pPr algn="ctr">
              <a:buNone/>
            </a:pPr>
            <a:r>
              <a:rPr lang="hr-HR" sz="4000" dirty="0"/>
              <a:t> </a:t>
            </a:r>
            <a:r>
              <a:rPr lang="hr-HR" sz="4000" dirty="0" err="1"/>
              <a:t>Maya</a:t>
            </a:r>
            <a:r>
              <a:rPr lang="hr-HR" sz="4000" dirty="0"/>
              <a:t> </a:t>
            </a:r>
            <a:r>
              <a:rPr lang="hr-HR" sz="4000" dirty="0" err="1"/>
              <a:t>Angelou</a:t>
            </a:r>
            <a:r>
              <a:rPr lang="hr-HR" sz="4000" dirty="0"/>
              <a:t/>
            </a:r>
            <a:br>
              <a:rPr lang="hr-HR" sz="4000" dirty="0"/>
            </a:br>
            <a:endParaRPr lang="hr-HR"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descr="Citati Statusi Izreke ljubomora"/>
          <p:cNvPicPr/>
          <p:nvPr/>
        </p:nvPicPr>
        <p:blipFill>
          <a:blip r:embed="rId2" cstate="print"/>
          <a:srcRect/>
          <a:stretch>
            <a:fillRect/>
          </a:stretch>
        </p:blipFill>
        <p:spPr bwMode="auto">
          <a:xfrm>
            <a:off x="1115616" y="908720"/>
            <a:ext cx="6912768" cy="468052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611560" y="980728"/>
            <a:ext cx="8064896" cy="2677656"/>
          </a:xfrm>
          <a:prstGeom prst="rect">
            <a:avLst/>
          </a:prstGeom>
        </p:spPr>
        <p:txBody>
          <a:bodyPr wrap="square">
            <a:spAutoFit/>
          </a:bodyPr>
          <a:lstStyle/>
          <a:p>
            <a:r>
              <a:rPr lang="hr-HR" sz="2800" dirty="0"/>
              <a:t>Ljudi su društvena bića, a odnosi s drugim ljudima pružaju nam radost i ispunjenost. </a:t>
            </a:r>
            <a:r>
              <a:rPr lang="hr-HR" sz="2800" dirty="0" smtClean="0"/>
              <a:t> </a:t>
            </a:r>
          </a:p>
          <a:p>
            <a:endParaRPr lang="hr-HR" sz="2800" dirty="0"/>
          </a:p>
          <a:p>
            <a:r>
              <a:rPr lang="hr-HR" sz="2800" dirty="0" smtClean="0"/>
              <a:t>Konflikti </a:t>
            </a:r>
            <a:r>
              <a:rPr lang="hr-HR" sz="2800" dirty="0"/>
              <a:t>s drugima vodeći su uzrok stresa u našem životu. </a:t>
            </a:r>
            <a:br>
              <a:rPr lang="hr-HR" sz="2800" dirty="0"/>
            </a:br>
            <a:endParaRPr lang="hr-H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LJUBOMORA -STRAH</a:t>
            </a:r>
            <a:endParaRPr lang="hr-HR" dirty="0"/>
          </a:p>
        </p:txBody>
      </p:sp>
      <p:sp>
        <p:nvSpPr>
          <p:cNvPr id="3" name="Rezervirano mjesto sadržaja 2"/>
          <p:cNvSpPr>
            <a:spLocks noGrp="1"/>
          </p:cNvSpPr>
          <p:nvPr>
            <p:ph idx="1"/>
          </p:nvPr>
        </p:nvSpPr>
        <p:spPr/>
        <p:txBody>
          <a:bodyPr>
            <a:normAutofit fontScale="92500"/>
          </a:bodyPr>
          <a:lstStyle/>
          <a:p>
            <a:r>
              <a:rPr lang="hr-HR" dirty="0"/>
              <a:t>Ljubomora je kompleksna i neugodna emocionalna reakcija koju smo svi ponekad u životu osjetili. U osnovi ljubomore nalazi se strah: </a:t>
            </a:r>
            <a:r>
              <a:rPr lang="hr-HR" dirty="0" err="1"/>
              <a:t>strah</a:t>
            </a:r>
            <a:r>
              <a:rPr lang="hr-HR" dirty="0"/>
              <a:t> od napuštanja, strah od gubitka statusa, strah od gubitka časti, strah od sramoćenja, neriješeni strahovi ili bolna iskustva iz prošlosti, strah da nismo "dovoljno" dobri, lijepi, pametni, </a:t>
            </a:r>
            <a:r>
              <a:rPr lang="hr-HR" dirty="0" err="1"/>
              <a:t>bogati..</a:t>
            </a:r>
            <a:r>
              <a:rPr lang="hr-HR" dirty="0"/>
              <a:t>. Ovi strahovi, jednako kao i ljubomora, ne moraju biti realni da bi izazvali bolnu reakciju.</a:t>
            </a:r>
          </a:p>
          <a:p>
            <a:endParaRPr lang="hr-H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2920" y="5877272"/>
            <a:ext cx="8183880" cy="157768"/>
          </a:xfrm>
        </p:spPr>
        <p:txBody>
          <a:bodyPr>
            <a:normAutofit fontScale="90000"/>
          </a:bodyPr>
          <a:lstStyle/>
          <a:p>
            <a:r>
              <a:rPr lang="hr-HR" dirty="0" smtClean="0"/>
              <a:t>---</a:t>
            </a:r>
            <a:endParaRPr lang="hr-HR" dirty="0"/>
          </a:p>
        </p:txBody>
      </p:sp>
      <p:sp>
        <p:nvSpPr>
          <p:cNvPr id="3" name="Rezervirano mjesto sadržaja 2"/>
          <p:cNvSpPr>
            <a:spLocks noGrp="1"/>
          </p:cNvSpPr>
          <p:nvPr>
            <p:ph idx="1"/>
          </p:nvPr>
        </p:nvSpPr>
        <p:spPr>
          <a:xfrm>
            <a:off x="502920" y="530352"/>
            <a:ext cx="8183880" cy="5346920"/>
          </a:xfrm>
        </p:spPr>
        <p:txBody>
          <a:bodyPr>
            <a:normAutofit fontScale="70000" lnSpcReduction="20000"/>
          </a:bodyPr>
          <a:lstStyle/>
          <a:p>
            <a:r>
              <a:rPr lang="hr-HR" dirty="0"/>
              <a:t>Što se tiče intenziteta ljubomore većina se ljudi nalazi negdje između dva ekstrema: ponekad osjećaju ljubomoru ali ih ona ne izjeda. Većina kaže da snažna ljubomora traje par dana i da je rijetka, te da mogu sebe kontrolirati da budu ljubomorni do određene granice i tako zaustaviti ekstremne reakcije.</a:t>
            </a:r>
          </a:p>
          <a:p>
            <a:r>
              <a:rPr lang="hr-HR" dirty="0"/>
              <a:t/>
            </a:r>
            <a:br>
              <a:rPr lang="hr-HR" dirty="0"/>
            </a:br>
            <a:r>
              <a:rPr lang="hr-HR" dirty="0"/>
              <a:t>Neke situacije očekivano izazivaju osjećaj ljubomore, i normalno je očekivati takav osjećaj kao reakciju na te situacije. Za većinu ljudi, na primjer, okidač za intenzivnu ljubomoru je otkriće da je njihova kolegica kupila jahtu , dok neki manji događaj, kao tko je prije saznao novi mjesni  trač, obično ne izaziva snažnu reakciju kod većine ljudi.</a:t>
            </a:r>
          </a:p>
          <a:p>
            <a:r>
              <a:rPr lang="hr-HR" dirty="0"/>
              <a:t> </a:t>
            </a:r>
          </a:p>
          <a:p>
            <a:r>
              <a:rPr lang="hr-HR" dirty="0"/>
              <a:t>Istraživanja su pokazala da smo najljubomorniji kada je rival osoba koju poznajemo i zavidimo joj. Najslabiju reakciju imamo kada je rival netko koga ne poznamo i o kome imamo loše mišljenje. </a:t>
            </a:r>
          </a:p>
          <a:p>
            <a:endParaRPr lang="hr-H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SVAĐA</a:t>
            </a:r>
            <a:endParaRPr lang="hr-HR" dirty="0"/>
          </a:p>
        </p:txBody>
      </p:sp>
      <p:sp>
        <p:nvSpPr>
          <p:cNvPr id="3" name="Rezervirano mjesto sadržaja 2"/>
          <p:cNvSpPr>
            <a:spLocks noGrp="1"/>
          </p:cNvSpPr>
          <p:nvPr>
            <p:ph idx="1"/>
          </p:nvPr>
        </p:nvSpPr>
        <p:spPr/>
        <p:txBody>
          <a:bodyPr>
            <a:normAutofit lnSpcReduction="10000"/>
          </a:bodyPr>
          <a:lstStyle/>
          <a:p>
            <a:pPr algn="ctr">
              <a:buNone/>
            </a:pPr>
            <a:r>
              <a:rPr lang="hr-HR" sz="5400" dirty="0"/>
              <a:t>Duga svađa znak je da su obje strane u krivu</a:t>
            </a:r>
            <a:r>
              <a:rPr lang="hr-HR" sz="5400" dirty="0" smtClean="0"/>
              <a:t>.</a:t>
            </a:r>
          </a:p>
          <a:p>
            <a:pPr>
              <a:buNone/>
            </a:pPr>
            <a:r>
              <a:rPr lang="hr-HR" sz="5400" dirty="0"/>
              <a:t> </a:t>
            </a:r>
            <a:r>
              <a:rPr lang="hr-HR" sz="5400" dirty="0" smtClean="0"/>
              <a:t>                              </a:t>
            </a:r>
            <a:r>
              <a:rPr lang="hr-HR" sz="5400" dirty="0"/>
              <a:t> Voltaire</a:t>
            </a:r>
          </a:p>
          <a:p>
            <a:endParaRPr lang="hr-H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znanost.ba/wp-content/uploads/2013/12/zene-svadja1.jpg"/>
          <p:cNvPicPr>
            <a:picLocks noChangeAspect="1" noChangeArrowheads="1"/>
          </p:cNvPicPr>
          <p:nvPr/>
        </p:nvPicPr>
        <p:blipFill>
          <a:blip r:embed="rId2" cstate="print"/>
          <a:srcRect/>
          <a:stretch>
            <a:fillRect/>
          </a:stretch>
        </p:blipFill>
        <p:spPr bwMode="auto">
          <a:xfrm>
            <a:off x="899592" y="692696"/>
            <a:ext cx="7344816" cy="5328592"/>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TIPOVI SVAĐALICA:</a:t>
            </a:r>
            <a:endParaRPr lang="hr-HR" dirty="0"/>
          </a:p>
        </p:txBody>
      </p:sp>
      <p:sp>
        <p:nvSpPr>
          <p:cNvPr id="3" name="Rezervirano mjesto sadržaja 2"/>
          <p:cNvSpPr>
            <a:spLocks noGrp="1"/>
          </p:cNvSpPr>
          <p:nvPr>
            <p:ph idx="1"/>
          </p:nvPr>
        </p:nvSpPr>
        <p:spPr/>
        <p:txBody>
          <a:bodyPr/>
          <a:lstStyle/>
          <a:p>
            <a:pPr algn="ctr">
              <a:buNone/>
            </a:pPr>
            <a:r>
              <a:rPr lang="hr-HR" dirty="0"/>
              <a:t> </a:t>
            </a:r>
            <a:r>
              <a:rPr lang="hr-HR" dirty="0" smtClean="0"/>
              <a:t>    UBOJICA KARAKTERA</a:t>
            </a:r>
          </a:p>
          <a:p>
            <a:pPr algn="ctr">
              <a:buNone/>
            </a:pPr>
            <a:r>
              <a:rPr lang="hr-HR" dirty="0" smtClean="0"/>
              <a:t>URAGAN</a:t>
            </a:r>
          </a:p>
          <a:p>
            <a:pPr algn="ctr">
              <a:buNone/>
            </a:pPr>
            <a:r>
              <a:rPr lang="hr-HR" dirty="0" smtClean="0"/>
              <a:t>PRETIS LONAC</a:t>
            </a:r>
          </a:p>
          <a:p>
            <a:pPr algn="ctr">
              <a:buNone/>
            </a:pPr>
            <a:r>
              <a:rPr lang="hr-HR" dirty="0" smtClean="0"/>
              <a:t>IZBACIVAČ</a:t>
            </a:r>
          </a:p>
          <a:p>
            <a:pPr algn="ctr">
              <a:buNone/>
            </a:pPr>
            <a:r>
              <a:rPr lang="hr-HR" dirty="0" smtClean="0"/>
              <a:t>MRGUD</a:t>
            </a:r>
            <a:endParaRPr lang="hr-H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
            </a:r>
            <a:br>
              <a:rPr lang="hr-HR" dirty="0" smtClean="0"/>
            </a:br>
            <a:r>
              <a:rPr lang="hr-HR" dirty="0" smtClean="0"/>
              <a:t> 1. UBOJICA KARAKTERA </a:t>
            </a:r>
            <a:br>
              <a:rPr lang="hr-HR" dirty="0" smtClean="0"/>
            </a:br>
            <a:endParaRPr lang="hr-HR" dirty="0"/>
          </a:p>
        </p:txBody>
      </p:sp>
      <p:sp>
        <p:nvSpPr>
          <p:cNvPr id="3" name="Rezervirano mjesto sadržaja 2"/>
          <p:cNvSpPr>
            <a:spLocks noGrp="1"/>
          </p:cNvSpPr>
          <p:nvPr>
            <p:ph idx="1"/>
          </p:nvPr>
        </p:nvSpPr>
        <p:spPr/>
        <p:txBody>
          <a:bodyPr/>
          <a:lstStyle/>
          <a:p>
            <a:pPr>
              <a:buNone/>
            </a:pPr>
            <a:endParaRPr lang="hr-HR" dirty="0"/>
          </a:p>
          <a:p>
            <a:r>
              <a:rPr lang="hr-HR" dirty="0"/>
              <a:t>Ako se svađate tako da </a:t>
            </a:r>
            <a:r>
              <a:rPr lang="hr-HR" b="1" dirty="0"/>
              <a:t>odmah napuštate temu svađe i umjesto toga napadate osobu s kojom se svađate,</a:t>
            </a:r>
            <a:r>
              <a:rPr lang="hr-HR" dirty="0"/>
              <a:t> to svakako nije dobro. Na primjer: "Ne slažem se s time što govoriš, ti si uvijek tako sebičan i bezobrazan. Zapravo si ti jedan sebičnjak."</a:t>
            </a:r>
          </a:p>
          <a:p>
            <a:endParaRPr lang="hr-H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2.URAGAN</a:t>
            </a:r>
            <a:endParaRPr lang="hr-HR" dirty="0"/>
          </a:p>
        </p:txBody>
      </p:sp>
      <p:sp>
        <p:nvSpPr>
          <p:cNvPr id="3" name="Rezervirano mjesto sadržaja 2"/>
          <p:cNvSpPr>
            <a:spLocks noGrp="1"/>
          </p:cNvSpPr>
          <p:nvPr>
            <p:ph idx="1"/>
          </p:nvPr>
        </p:nvSpPr>
        <p:spPr/>
        <p:txBody>
          <a:bodyPr/>
          <a:lstStyle/>
          <a:p>
            <a:pPr>
              <a:buNone/>
            </a:pPr>
            <a:endParaRPr lang="hr-HR" dirty="0"/>
          </a:p>
          <a:p>
            <a:r>
              <a:rPr lang="hr-HR" dirty="0"/>
              <a:t>Ako kada se naljutite tako </a:t>
            </a:r>
            <a:r>
              <a:rPr lang="hr-HR" b="1" dirty="0"/>
              <a:t>jako eksplodirate i toliko ste opaki da iza sebe ostavljate samo pustoš</a:t>
            </a:r>
            <a:r>
              <a:rPr lang="hr-HR" dirty="0"/>
              <a:t>, to sigurno ubija odnos s drugom osobom. </a:t>
            </a:r>
            <a:br>
              <a:rPr lang="hr-HR" dirty="0"/>
            </a:br>
            <a:endParaRPr lang="hr-HR" dirty="0"/>
          </a:p>
          <a:p>
            <a:endParaRPr lang="hr-H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3. PRETIS LONAC</a:t>
            </a:r>
            <a:endParaRPr lang="hr-HR" dirty="0"/>
          </a:p>
        </p:txBody>
      </p:sp>
      <p:sp>
        <p:nvSpPr>
          <p:cNvPr id="3" name="Rezervirano mjesto sadržaja 2"/>
          <p:cNvSpPr>
            <a:spLocks noGrp="1"/>
          </p:cNvSpPr>
          <p:nvPr>
            <p:ph idx="1"/>
          </p:nvPr>
        </p:nvSpPr>
        <p:spPr>
          <a:xfrm>
            <a:off x="467544" y="530352"/>
            <a:ext cx="8183880" cy="4842864"/>
          </a:xfrm>
        </p:spPr>
        <p:txBody>
          <a:bodyPr>
            <a:normAutofit fontScale="77500" lnSpcReduction="20000"/>
          </a:bodyPr>
          <a:lstStyle/>
          <a:p>
            <a:pPr>
              <a:buNone/>
            </a:pPr>
            <a:endParaRPr lang="hr-HR" dirty="0"/>
          </a:p>
          <a:p>
            <a:r>
              <a:rPr lang="hr-HR" dirty="0"/>
              <a:t>Ako se </a:t>
            </a:r>
            <a:r>
              <a:rPr lang="hr-HR" b="1" dirty="0"/>
              <a:t>počnete svađati pa onda tijekom svađe odustanete </a:t>
            </a:r>
            <a:r>
              <a:rPr lang="hr-HR" dirty="0"/>
              <a:t>(Da, da, dobro, kako god ti hoćeš…), </a:t>
            </a:r>
            <a:r>
              <a:rPr lang="hr-HR" b="1" dirty="0"/>
              <a:t>pospremite gorčinu i izvadite je u sljedećoj svađi</a:t>
            </a:r>
            <a:r>
              <a:rPr lang="hr-HR" dirty="0"/>
              <a:t>, destruktivni ste i sigurno Vam se događa da pretjerano reagirate jer imate nagomilane gorčine i bijesa u sebi. To izgleda kao da krenete ubijati komarca puškom. Takva reakcija je </a:t>
            </a:r>
            <a:r>
              <a:rPr lang="hr-HR" dirty="0" err="1"/>
              <a:t>nesrazmjerna</a:t>
            </a:r>
            <a:r>
              <a:rPr lang="hr-HR" dirty="0"/>
              <a:t> i neprimjerena, pogotovo iz očiju druge osobe (ili komarca). Zapravo ste </a:t>
            </a:r>
            <a:r>
              <a:rPr lang="hr-HR" dirty="0" err="1"/>
              <a:t>pretis</a:t>
            </a:r>
            <a:r>
              <a:rPr lang="hr-HR" dirty="0"/>
              <a:t> lonac kojemu je začepljen ventil jer ste se tijekom svađe radije ugrizli za jezik nego primjereno i odlučno zauzeli za sebe. Taj nagomilani bijes mora na kraju negdje izaći, a kada počne vi </a:t>
            </a:r>
            <a:r>
              <a:rPr lang="hr-HR" b="1" dirty="0"/>
              <a:t>zvučite kao netko tko je poludio zbog trivijalne i beznačajne stvari.</a:t>
            </a:r>
          </a:p>
          <a:p>
            <a:endParaRPr lang="hr-H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4.IZBACIVAČ</a:t>
            </a:r>
            <a:endParaRPr lang="hr-HR" dirty="0"/>
          </a:p>
        </p:txBody>
      </p:sp>
      <p:sp>
        <p:nvSpPr>
          <p:cNvPr id="3" name="Rezervirano mjesto sadržaja 2"/>
          <p:cNvSpPr>
            <a:spLocks noGrp="1"/>
          </p:cNvSpPr>
          <p:nvPr>
            <p:ph idx="1"/>
          </p:nvPr>
        </p:nvSpPr>
        <p:spPr>
          <a:xfrm>
            <a:off x="502920" y="530352"/>
            <a:ext cx="8183880" cy="4770856"/>
          </a:xfrm>
        </p:spPr>
        <p:txBody>
          <a:bodyPr>
            <a:normAutofit fontScale="70000" lnSpcReduction="20000"/>
          </a:bodyPr>
          <a:lstStyle/>
          <a:p>
            <a:pPr>
              <a:buNone/>
            </a:pPr>
            <a:endParaRPr lang="hr-HR" dirty="0"/>
          </a:p>
          <a:p>
            <a:r>
              <a:rPr lang="hr-HR" dirty="0"/>
              <a:t>Ako mislite da je dobro voditi se onom "Što na umu, to na drumu", odnosno da bi trebali moći s bliskim ljudima </a:t>
            </a:r>
            <a:r>
              <a:rPr lang="hr-HR" b="1" dirty="0"/>
              <a:t>izbaciti sve iz sebe, sve što vam leži na duši, svaki osjećaj i misao koji vam padnu na pamet, </a:t>
            </a:r>
            <a:r>
              <a:rPr lang="hr-HR" dirty="0"/>
              <a:t>vjerojatno nećete postići baš dobre rezultate. Svi mi imamo iskustvo da smo uzrujani izgovorili nešto što se u tom trenutku činilo kao prava ideja. Kasnije, kada smo se smirili, shvatimo da te misli nismo trebali izgovoriti iz nekoliko važnih razloga, od kojih je taj da tako uopće ne mislimo najmanje važan. Dobar je osjećaj izbaciti bijes iz sebe i osjećati se nadmoćno, ali od toga nema nikakve koristi, a može </a:t>
            </a:r>
            <a:r>
              <a:rPr lang="hr-HR" b="1" dirty="0"/>
              <a:t>nanijeti odnosu štetu </a:t>
            </a:r>
            <a:r>
              <a:rPr lang="hr-HR" dirty="0"/>
              <a:t>koja ponekad može biti trajna. Izbacivanje bijesa iz sebe ne mora biti samo verbalno. Zalupiti drugoj osobi vrata u lice, proliti joj piće u lice, poklopiti slušalicu ili demonstrativno izletjeti van iz prostorije, mogu biti jednako loše poruke</a:t>
            </a:r>
            <a:r>
              <a:rPr lang="hr-HR" dirty="0" smtClean="0"/>
              <a:t>.</a:t>
            </a:r>
            <a:r>
              <a:rPr lang="hr-HR" dirty="0"/>
              <a:t/>
            </a:r>
            <a:br>
              <a:rPr lang="hr-HR" dirty="0"/>
            </a:br>
            <a:endParaRPr lang="hr-H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5.MRGUD</a:t>
            </a:r>
            <a:endParaRPr lang="hr-HR" dirty="0"/>
          </a:p>
        </p:txBody>
      </p:sp>
      <p:sp>
        <p:nvSpPr>
          <p:cNvPr id="3" name="Rezervirano mjesto sadržaja 2"/>
          <p:cNvSpPr>
            <a:spLocks noGrp="1"/>
          </p:cNvSpPr>
          <p:nvPr>
            <p:ph idx="1"/>
          </p:nvPr>
        </p:nvSpPr>
        <p:spPr/>
        <p:txBody>
          <a:bodyPr/>
          <a:lstStyle/>
          <a:p>
            <a:pPr>
              <a:buNone/>
            </a:pPr>
            <a:endParaRPr lang="hr-HR" b="1" dirty="0"/>
          </a:p>
          <a:p>
            <a:r>
              <a:rPr lang="hr-HR" b="1" dirty="0"/>
              <a:t>Ako se nakon sukoba ne možete prestati mrgoditi na drugu osobu i početi obnavljati odnos</a:t>
            </a:r>
            <a:r>
              <a:rPr lang="hr-HR" dirty="0"/>
              <a:t>, isto ne činite dobro. Zapravo kvalitetno se svađati znači dovesti u ravnotežu sebe i dozvoliti drugoj osobi da to isto učini.</a:t>
            </a:r>
          </a:p>
          <a:p>
            <a:r>
              <a:rPr lang="hr-HR" dirty="0"/>
              <a:t> </a:t>
            </a:r>
          </a:p>
          <a:p>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539552" y="332656"/>
            <a:ext cx="7848872" cy="6309420"/>
          </a:xfrm>
          <a:prstGeom prst="rect">
            <a:avLst/>
          </a:prstGeom>
        </p:spPr>
        <p:txBody>
          <a:bodyPr wrap="square">
            <a:spAutoFit/>
          </a:bodyPr>
          <a:lstStyle/>
          <a:p>
            <a:r>
              <a:rPr lang="hr-HR" sz="3200" b="1" dirty="0"/>
              <a:t>Međuljudski odnosi važni su zato što</a:t>
            </a:r>
            <a:r>
              <a:rPr lang="hr-HR" sz="3200" b="1" dirty="0" smtClean="0"/>
              <a:t>:</a:t>
            </a:r>
          </a:p>
          <a:p>
            <a:endParaRPr lang="hr-HR" sz="2000" dirty="0">
              <a:solidFill>
                <a:srgbClr val="FF0000"/>
              </a:solidFill>
            </a:endParaRPr>
          </a:p>
          <a:p>
            <a:pPr marL="914400" lvl="1" indent="-457200">
              <a:buAutoNum type="arabicPeriod"/>
            </a:pPr>
            <a:r>
              <a:rPr lang="hr-HR" sz="2000" dirty="0" smtClean="0">
                <a:solidFill>
                  <a:srgbClr val="FF0000"/>
                </a:solidFill>
              </a:rPr>
              <a:t>U </a:t>
            </a:r>
            <a:r>
              <a:rPr lang="hr-HR" sz="2000" dirty="0">
                <a:solidFill>
                  <a:srgbClr val="FF0000"/>
                </a:solidFill>
              </a:rPr>
              <a:t>društvu s drugim ljudima prevladavamo usamljenost, i postižemo ravnotežu između kontakta i samoće</a:t>
            </a:r>
            <a:r>
              <a:rPr lang="hr-HR" sz="2000" dirty="0"/>
              <a:t>. Živjeti potpuno sam pogubno je za zdravlje. Moramo se družiti, ali moramo znati i kako biti sami i oslanjati se sami na sebe. Idealna ljudska prilagodba ne znači cijelo vrijeme ludo se zabavljati s prijateljima</a:t>
            </a:r>
            <a:r>
              <a:rPr lang="hr-HR" sz="2000" dirty="0" smtClean="0"/>
              <a:t>.</a:t>
            </a:r>
            <a:endParaRPr lang="hr-HR" sz="2000" dirty="0">
              <a:solidFill>
                <a:srgbClr val="FF0000"/>
              </a:solidFill>
            </a:endParaRPr>
          </a:p>
          <a:p>
            <a:r>
              <a:rPr lang="hr-HR" sz="2000" dirty="0">
                <a:solidFill>
                  <a:srgbClr val="FF0000"/>
                </a:solidFill>
              </a:rPr>
              <a:t>2. Drugi ljudi pružaju nam pomoć i podršku </a:t>
            </a:r>
            <a:r>
              <a:rPr lang="hr-HR" sz="2000" dirty="0"/>
              <a:t>u trenucima kada nam je to potrebno. S njima se više veselimo svojim uspjesima i manje tugujemo zbog svojih neuspjeha i teškoća</a:t>
            </a:r>
            <a:r>
              <a:rPr lang="hr-HR" sz="2000" dirty="0" smtClean="0"/>
              <a:t>.</a:t>
            </a:r>
            <a:endParaRPr lang="hr-HR" sz="2000" dirty="0">
              <a:solidFill>
                <a:srgbClr val="FF0000"/>
              </a:solidFill>
            </a:endParaRPr>
          </a:p>
          <a:p>
            <a:r>
              <a:rPr lang="hr-HR" sz="2000" dirty="0">
                <a:solidFill>
                  <a:srgbClr val="FF0000"/>
                </a:solidFill>
              </a:rPr>
              <a:t>3. Sami sebe upoznajemo i razumijemo uspoređujući se s drugima</a:t>
            </a:r>
            <a:r>
              <a:rPr lang="hr-HR" sz="2000" dirty="0"/>
              <a:t>. Posebno kad smo uplašeni ili uznemireni osjećamo jaku potrebu za uspoređivanjem s drugima, ako je ikako moguće s osobama koje su nam slične i koje su se našle u sličnoj situaciji.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Kvalitetno se svađati…</a:t>
            </a:r>
            <a:endParaRPr lang="hr-HR" dirty="0"/>
          </a:p>
        </p:txBody>
      </p:sp>
      <p:sp>
        <p:nvSpPr>
          <p:cNvPr id="3" name="Rezervirano mjesto sadržaja 2"/>
          <p:cNvSpPr>
            <a:spLocks noGrp="1"/>
          </p:cNvSpPr>
          <p:nvPr>
            <p:ph idx="1"/>
          </p:nvPr>
        </p:nvSpPr>
        <p:spPr/>
        <p:txBody>
          <a:bodyPr/>
          <a:lstStyle/>
          <a:p>
            <a:pPr algn="ctr">
              <a:buNone/>
            </a:pPr>
            <a:r>
              <a:rPr lang="hr-HR" b="1" dirty="0" smtClean="0">
                <a:solidFill>
                  <a:srgbClr val="FF0000"/>
                </a:solidFill>
              </a:rPr>
              <a:t>Kvalitetno se svađati </a:t>
            </a:r>
          </a:p>
          <a:p>
            <a:pPr algn="ctr">
              <a:buNone/>
            </a:pPr>
            <a:r>
              <a:rPr lang="hr-HR" b="1" dirty="0" smtClean="0">
                <a:solidFill>
                  <a:srgbClr val="FF0000"/>
                </a:solidFill>
              </a:rPr>
              <a:t>znači </a:t>
            </a:r>
          </a:p>
          <a:p>
            <a:pPr algn="ctr">
              <a:buNone/>
            </a:pPr>
            <a:r>
              <a:rPr lang="hr-HR" b="1" dirty="0" smtClean="0">
                <a:solidFill>
                  <a:srgbClr val="FF0000"/>
                </a:solidFill>
              </a:rPr>
              <a:t>dovesti u ravnotežu sebe</a:t>
            </a:r>
          </a:p>
          <a:p>
            <a:pPr algn="ctr">
              <a:buNone/>
            </a:pPr>
            <a:r>
              <a:rPr lang="hr-HR" b="1" dirty="0" smtClean="0">
                <a:solidFill>
                  <a:srgbClr val="FF0000"/>
                </a:solidFill>
              </a:rPr>
              <a:t> i dozvoliti drugoj osobi da to isto učini.</a:t>
            </a:r>
            <a:endParaRPr lang="hr-HR" b="1"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Zašto je tako puno loših odnosa?</a:t>
            </a:r>
            <a:r>
              <a:rPr lang="hr-HR" dirty="0"/>
              <a:t/>
            </a:r>
            <a:br>
              <a:rPr lang="hr-HR" dirty="0"/>
            </a:br>
            <a:endParaRPr lang="hr-HR" dirty="0"/>
          </a:p>
        </p:txBody>
      </p:sp>
      <p:sp>
        <p:nvSpPr>
          <p:cNvPr id="3" name="Rezervirano mjesto sadržaja 2"/>
          <p:cNvSpPr>
            <a:spLocks noGrp="1"/>
          </p:cNvSpPr>
          <p:nvPr>
            <p:ph idx="1"/>
          </p:nvPr>
        </p:nvSpPr>
        <p:spPr>
          <a:xfrm>
            <a:off x="502920" y="332656"/>
            <a:ext cx="8183880" cy="4608512"/>
          </a:xfrm>
        </p:spPr>
        <p:txBody>
          <a:bodyPr>
            <a:normAutofit fontScale="62500" lnSpcReduction="20000"/>
          </a:bodyPr>
          <a:lstStyle/>
          <a:p>
            <a:r>
              <a:rPr lang="hr-HR" b="1" dirty="0"/>
              <a:t>1. Ne razumijemo sebe, svoje strahove, probleme koje imamo u komunikaciji s drugima</a:t>
            </a:r>
            <a:br>
              <a:rPr lang="hr-HR" b="1" dirty="0"/>
            </a:br>
            <a:r>
              <a:rPr lang="hr-HR" b="1" dirty="0"/>
              <a:t/>
            </a:r>
            <a:br>
              <a:rPr lang="hr-HR" b="1" dirty="0"/>
            </a:br>
            <a:r>
              <a:rPr lang="hr-HR" b="1" dirty="0"/>
              <a:t>2. Ne znamo komunicirati, ne znamo kako govoriti o svojim osjećajima</a:t>
            </a:r>
            <a:br>
              <a:rPr lang="hr-HR" b="1" dirty="0"/>
            </a:br>
            <a:r>
              <a:rPr lang="hr-HR" b="1" dirty="0"/>
              <a:t/>
            </a:r>
            <a:br>
              <a:rPr lang="hr-HR" b="1" dirty="0"/>
            </a:br>
            <a:r>
              <a:rPr lang="hr-HR" b="1" dirty="0"/>
              <a:t>3. Ne znamo slušati</a:t>
            </a:r>
            <a:br>
              <a:rPr lang="hr-HR" b="1" dirty="0"/>
            </a:br>
            <a:r>
              <a:rPr lang="hr-HR" b="1" dirty="0"/>
              <a:t/>
            </a:r>
            <a:br>
              <a:rPr lang="hr-HR" b="1" dirty="0"/>
            </a:br>
            <a:r>
              <a:rPr lang="hr-HR" b="1" dirty="0"/>
              <a:t>4. Ne želimo mijenjati sebe, a inzistiramo na tome da se drugi promijene</a:t>
            </a:r>
            <a:br>
              <a:rPr lang="hr-HR" b="1" dirty="0"/>
            </a:br>
            <a:r>
              <a:rPr lang="hr-HR" b="1" dirty="0"/>
              <a:t/>
            </a:r>
            <a:br>
              <a:rPr lang="hr-HR" b="1" dirty="0"/>
            </a:br>
            <a:r>
              <a:rPr lang="hr-HR" b="1" dirty="0"/>
              <a:t>5. Ne volimo sebe. Ako ne volimo sebe, obično ne volimo ni druge ljude, tražimo im mane ili ih idealiziramo, a oba načina narušavaju naše odnose s drugima</a:t>
            </a:r>
            <a:br>
              <a:rPr lang="hr-HR" b="1" dirty="0"/>
            </a:br>
            <a:r>
              <a:rPr lang="hr-HR" b="1" dirty="0"/>
              <a:t/>
            </a:r>
            <a:br>
              <a:rPr lang="hr-HR" b="1" dirty="0"/>
            </a:br>
            <a:r>
              <a:rPr lang="hr-HR" b="1" dirty="0"/>
              <a:t>6. Igramo "igre" umjesto da iskreno i otvoreno komuniciramo</a:t>
            </a:r>
            <a:br>
              <a:rPr lang="hr-HR" b="1" dirty="0"/>
            </a:br>
            <a:r>
              <a:rPr lang="hr-HR" b="1" dirty="0"/>
              <a:t/>
            </a:r>
            <a:br>
              <a:rPr lang="hr-HR" b="1" dirty="0"/>
            </a:br>
            <a:r>
              <a:rPr lang="hr-HR" b="1" dirty="0"/>
              <a:t>7. Zavaravamo sebe tako što izmišljamo razloge za vlastito loše ponašanje.</a:t>
            </a:r>
          </a:p>
          <a:p>
            <a:endParaRPr lang="hr-HR"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TV program budi agresivnost dece"/>
          <p:cNvPicPr>
            <a:picLocks noChangeAspect="1" noChangeArrowheads="1"/>
          </p:cNvPicPr>
          <p:nvPr/>
        </p:nvPicPr>
        <p:blipFill>
          <a:blip r:embed="rId2" cstate="print"/>
          <a:srcRect/>
          <a:stretch>
            <a:fillRect/>
          </a:stretch>
        </p:blipFill>
        <p:spPr bwMode="auto">
          <a:xfrm>
            <a:off x="899592" y="1124744"/>
            <a:ext cx="7416824" cy="4752528"/>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Kako biti ljuti, a ne biti agresivni?</a:t>
            </a:r>
            <a:r>
              <a:rPr lang="hr-HR" dirty="0"/>
              <a:t/>
            </a:r>
            <a:br>
              <a:rPr lang="hr-HR" dirty="0"/>
            </a:br>
            <a:endParaRPr lang="hr-HR" dirty="0"/>
          </a:p>
        </p:txBody>
      </p:sp>
      <p:sp>
        <p:nvSpPr>
          <p:cNvPr id="3" name="Rezervirano mjesto sadržaja 2"/>
          <p:cNvSpPr>
            <a:spLocks noGrp="1"/>
          </p:cNvSpPr>
          <p:nvPr>
            <p:ph idx="1"/>
          </p:nvPr>
        </p:nvSpPr>
        <p:spPr/>
        <p:txBody>
          <a:bodyPr>
            <a:normAutofit/>
          </a:bodyPr>
          <a:lstStyle/>
          <a:p>
            <a:pPr algn="ctr">
              <a:buNone/>
            </a:pPr>
            <a:r>
              <a:rPr lang="hr-HR" sz="3200" b="1" dirty="0"/>
              <a:t>Svatko može biti ljut. </a:t>
            </a:r>
            <a:r>
              <a:rPr lang="hr-HR" sz="3200" b="1" dirty="0" smtClean="0"/>
              <a:t>To </a:t>
            </a:r>
            <a:r>
              <a:rPr lang="hr-HR" sz="3200" b="1" dirty="0"/>
              <a:t>je lako</a:t>
            </a:r>
            <a:r>
              <a:rPr lang="hr-HR" sz="3200" b="1" dirty="0" smtClean="0"/>
              <a:t>.</a:t>
            </a:r>
          </a:p>
          <a:p>
            <a:pPr algn="ctr">
              <a:buNone/>
            </a:pPr>
            <a:r>
              <a:rPr lang="hr-HR" sz="3200" b="1" dirty="0" smtClean="0"/>
              <a:t> </a:t>
            </a:r>
            <a:r>
              <a:rPr lang="hr-HR" sz="3200" b="1" dirty="0"/>
              <a:t>Ali biti ljut na pravu osobu</a:t>
            </a:r>
            <a:r>
              <a:rPr lang="hr-HR" sz="3200" b="1" dirty="0" smtClean="0"/>
              <a:t>,</a:t>
            </a:r>
          </a:p>
          <a:p>
            <a:pPr algn="ctr">
              <a:buNone/>
            </a:pPr>
            <a:r>
              <a:rPr lang="hr-HR" sz="3200" b="1" dirty="0" smtClean="0"/>
              <a:t> </a:t>
            </a:r>
            <a:r>
              <a:rPr lang="hr-HR" sz="3200" b="1" dirty="0"/>
              <a:t>do pravog stupnja</a:t>
            </a:r>
            <a:r>
              <a:rPr lang="hr-HR" sz="3200" b="1" dirty="0" smtClean="0"/>
              <a:t>,</a:t>
            </a:r>
          </a:p>
          <a:p>
            <a:pPr algn="ctr">
              <a:buNone/>
            </a:pPr>
            <a:r>
              <a:rPr lang="hr-HR" sz="3200" b="1" dirty="0" smtClean="0"/>
              <a:t> </a:t>
            </a:r>
            <a:r>
              <a:rPr lang="hr-HR" sz="3200" b="1" dirty="0"/>
              <a:t>u pravo vrijeme, </a:t>
            </a:r>
            <a:endParaRPr lang="hr-HR" sz="3200" b="1" dirty="0" smtClean="0"/>
          </a:p>
          <a:p>
            <a:pPr algn="ctr">
              <a:buNone/>
            </a:pPr>
            <a:r>
              <a:rPr lang="hr-HR" sz="3200" b="1" dirty="0" smtClean="0"/>
              <a:t>s </a:t>
            </a:r>
            <a:r>
              <a:rPr lang="hr-HR" sz="3200" b="1" dirty="0"/>
              <a:t>pravim </a:t>
            </a:r>
            <a:r>
              <a:rPr lang="hr-HR" sz="3200" b="1" dirty="0" smtClean="0"/>
              <a:t>razlogom</a:t>
            </a:r>
          </a:p>
          <a:p>
            <a:pPr algn="ctr">
              <a:buNone/>
            </a:pPr>
            <a:r>
              <a:rPr lang="hr-HR" sz="3200" b="1" dirty="0" smtClean="0"/>
              <a:t> </a:t>
            </a:r>
            <a:r>
              <a:rPr lang="hr-HR" sz="3200" b="1" dirty="0"/>
              <a:t>i na pravi način – to nije lako</a:t>
            </a:r>
            <a:r>
              <a:rPr lang="hr-HR" sz="3200" b="1" dirty="0" smtClean="0"/>
              <a:t>.</a:t>
            </a:r>
          </a:p>
          <a:p>
            <a:pPr algn="ctr">
              <a:buNone/>
            </a:pPr>
            <a:r>
              <a:rPr lang="hr-HR" sz="3200" b="1" dirty="0"/>
              <a:t> Aristotel</a:t>
            </a:r>
          </a:p>
          <a:p>
            <a:endParaRPr lang="hr-HR"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Kada ste ljuti…</a:t>
            </a:r>
            <a:endParaRPr lang="hr-HR" dirty="0"/>
          </a:p>
        </p:txBody>
      </p:sp>
      <p:sp>
        <p:nvSpPr>
          <p:cNvPr id="3" name="Rezervirano mjesto sadržaja 2"/>
          <p:cNvSpPr>
            <a:spLocks noGrp="1"/>
          </p:cNvSpPr>
          <p:nvPr>
            <p:ph idx="1"/>
          </p:nvPr>
        </p:nvSpPr>
        <p:spPr>
          <a:xfrm>
            <a:off x="502920" y="548680"/>
            <a:ext cx="8183880" cy="4842864"/>
          </a:xfrm>
        </p:spPr>
        <p:txBody>
          <a:bodyPr>
            <a:noAutofit/>
          </a:bodyPr>
          <a:lstStyle/>
          <a:p>
            <a:r>
              <a:rPr lang="hr-HR" sz="2000" dirty="0"/>
              <a:t>1</a:t>
            </a:r>
            <a:r>
              <a:rPr lang="hr-HR" sz="2000" b="1" dirty="0"/>
              <a:t>) Izbjegavajte ako možete situacije u kojima ste bili agresivni. </a:t>
            </a:r>
            <a:r>
              <a:rPr lang="hr-HR" sz="2000" dirty="0"/>
              <a:t>Zabilježite i zapamtite što je to što Vas može "izbaciti iz takta" i kako obično reagirate kada vam se "smrači pred očima". Zatim se zapitajte jeste li mogli reagirati drugačije u tim situacijama i kakve je posljedice imala agresija za Vas, za drugu osobu i za odnos.</a:t>
            </a:r>
            <a:br>
              <a:rPr lang="hr-HR" sz="2000" dirty="0"/>
            </a:br>
            <a:r>
              <a:rPr lang="hr-HR" sz="2000" dirty="0"/>
              <a:t/>
            </a:r>
            <a:br>
              <a:rPr lang="hr-HR" sz="2000" dirty="0"/>
            </a:br>
            <a:r>
              <a:rPr lang="hr-HR" sz="2000" dirty="0"/>
              <a:t>2</a:t>
            </a:r>
            <a:r>
              <a:rPr lang="hr-HR" sz="2000" b="1" dirty="0"/>
              <a:t>) Smanjite količinu bijesa tako što ćete se na vrijeme maknuti iz situacije, </a:t>
            </a:r>
            <a:r>
              <a:rPr lang="hr-HR" sz="2000" dirty="0"/>
              <a:t>zatražiti pauzu ili "time-</a:t>
            </a:r>
            <a:r>
              <a:rPr lang="hr-HR" sz="2000" dirty="0" err="1"/>
              <a:t>out</a:t>
            </a:r>
            <a:r>
              <a:rPr lang="hr-HR" sz="2000" dirty="0"/>
              <a:t>" da bi se smirili te da ne bi pribjegli agresiji.</a:t>
            </a:r>
            <a:br>
              <a:rPr lang="hr-HR" sz="2000" dirty="0"/>
            </a:br>
            <a:r>
              <a:rPr lang="hr-HR" sz="2000" dirty="0"/>
              <a:t/>
            </a:r>
            <a:br>
              <a:rPr lang="hr-HR" sz="2000" dirty="0"/>
            </a:br>
            <a:r>
              <a:rPr lang="hr-HR" sz="2000" dirty="0"/>
              <a:t>3</a:t>
            </a:r>
            <a:r>
              <a:rPr lang="hr-HR" sz="2000" b="1" dirty="0"/>
              <a:t>) Razmišljajte o nepovoljnim učincima agresivnog ponašanja. </a:t>
            </a:r>
            <a:r>
              <a:rPr lang="hr-HR" sz="2000" dirty="0"/>
              <a:t>Kažite sebi: "Nije to toliko važno da bi oko toga postao nasilan". Agresija ruši i ostavlja za sobom samo pustoš.</a:t>
            </a:r>
            <a:br>
              <a:rPr lang="hr-HR" sz="2000" dirty="0"/>
            </a:br>
            <a:endParaRPr lang="hr-HR"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Kada ste ljuti…</a:t>
            </a:r>
            <a:endParaRPr lang="hr-HR" dirty="0"/>
          </a:p>
        </p:txBody>
      </p:sp>
      <p:sp>
        <p:nvSpPr>
          <p:cNvPr id="3" name="Rezervirano mjesto sadržaja 2"/>
          <p:cNvSpPr>
            <a:spLocks noGrp="1"/>
          </p:cNvSpPr>
          <p:nvPr>
            <p:ph idx="1"/>
          </p:nvPr>
        </p:nvSpPr>
        <p:spPr>
          <a:xfrm>
            <a:off x="502920" y="530352"/>
            <a:ext cx="8183880" cy="4914872"/>
          </a:xfrm>
        </p:spPr>
        <p:txBody>
          <a:bodyPr>
            <a:normAutofit fontScale="85000" lnSpcReduction="10000"/>
          </a:bodyPr>
          <a:lstStyle/>
          <a:p>
            <a:r>
              <a:rPr lang="hr-HR" b="1" dirty="0"/>
              <a:t>4) Razmislite o tome što se događa i probajte shvatiti motive ili stajališta drugih ljudi. </a:t>
            </a:r>
            <a:r>
              <a:rPr lang="hr-HR" dirty="0"/>
              <a:t>Većina ljudi nas ne pokušava namjerno uvrijediti nego govore o sebi i problemima koje imaju. Sretan i zadovoljan čovjek je smiren i nema razloga napadati ili vrijeđati.</a:t>
            </a:r>
            <a:br>
              <a:rPr lang="hr-HR" dirty="0"/>
            </a:br>
            <a:r>
              <a:rPr lang="hr-HR" dirty="0"/>
              <a:t/>
            </a:r>
            <a:br>
              <a:rPr lang="hr-HR" dirty="0"/>
            </a:br>
            <a:r>
              <a:rPr lang="hr-HR" b="1" dirty="0"/>
              <a:t>5) Trenirajte empatiju i toleranciju </a:t>
            </a:r>
            <a:r>
              <a:rPr lang="hr-HR" dirty="0"/>
              <a:t>za ljudske slabosti. Ponašajte se prema drugima onako kako želite da se drugi ponašaju prema Vama.</a:t>
            </a:r>
            <a:br>
              <a:rPr lang="hr-HR" dirty="0"/>
            </a:br>
            <a:r>
              <a:rPr lang="hr-HR" dirty="0"/>
              <a:t/>
            </a:r>
            <a:br>
              <a:rPr lang="hr-HR" dirty="0"/>
            </a:br>
            <a:r>
              <a:rPr lang="hr-HR" b="1" dirty="0"/>
              <a:t>6) Slušajte druge ljude. </a:t>
            </a:r>
            <a:r>
              <a:rPr lang="hr-HR" dirty="0"/>
              <a:t>Slušajte s pažnjom. Često se naljutimo jer smo pogrešno shvatili namjeru ili riječi druge osobe</a:t>
            </a:r>
            <a:r>
              <a:rPr lang="hr-HR" dirty="0" smtClean="0"/>
              <a:t>.</a:t>
            </a:r>
            <a:endParaRPr lang="hr-H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Kada ste ljuti…</a:t>
            </a:r>
            <a:endParaRPr lang="hr-HR" dirty="0"/>
          </a:p>
        </p:txBody>
      </p:sp>
      <p:sp>
        <p:nvSpPr>
          <p:cNvPr id="3" name="Rezervirano mjesto sadržaja 2"/>
          <p:cNvSpPr>
            <a:spLocks noGrp="1"/>
          </p:cNvSpPr>
          <p:nvPr>
            <p:ph idx="1"/>
          </p:nvPr>
        </p:nvSpPr>
        <p:spPr>
          <a:xfrm>
            <a:off x="502920" y="530352"/>
            <a:ext cx="8183880" cy="4914872"/>
          </a:xfrm>
        </p:spPr>
        <p:txBody>
          <a:bodyPr>
            <a:normAutofit fontScale="85000" lnSpcReduction="20000"/>
          </a:bodyPr>
          <a:lstStyle/>
          <a:p>
            <a:r>
              <a:rPr lang="hr-HR" b="1" dirty="0"/>
              <a:t>7) Učite razgovarati o svojim osjećajima</a:t>
            </a:r>
            <a:r>
              <a:rPr lang="hr-HR" dirty="0"/>
              <a:t>. Učite koristi riječi umjesto uvreda . Učite kako riječima iskazati kritiku, nezadovoljstvo, frustraciju, ljutnju ili razočaranje. Ako ne znate kako, potražite pomoć bliskih ljudi ili stručnjaka.</a:t>
            </a:r>
            <a:br>
              <a:rPr lang="hr-HR" dirty="0"/>
            </a:br>
            <a:r>
              <a:rPr lang="hr-HR" dirty="0"/>
              <a:t/>
            </a:r>
            <a:br>
              <a:rPr lang="hr-HR" dirty="0"/>
            </a:br>
            <a:r>
              <a:rPr lang="hr-HR" b="1" dirty="0"/>
              <a:t>8) Naučite pregovarati. </a:t>
            </a:r>
            <a:r>
              <a:rPr lang="hr-HR" dirty="0"/>
              <a:t>Rješenje mnogih problema je u kompromisu, a ne u nasilnom istjerivanju vlastite volje.</a:t>
            </a:r>
            <a:br>
              <a:rPr lang="hr-HR" dirty="0"/>
            </a:br>
            <a:r>
              <a:rPr lang="hr-HR" dirty="0"/>
              <a:t/>
            </a:r>
            <a:br>
              <a:rPr lang="hr-HR" dirty="0"/>
            </a:br>
            <a:r>
              <a:rPr lang="hr-HR" b="1" dirty="0"/>
              <a:t>9) Družite se s ljudima koji su smireni </a:t>
            </a:r>
            <a:r>
              <a:rPr lang="hr-HR" dirty="0"/>
              <a:t>i koji nisu skloni agresivnim ispadima. Ukoliko ste okruženi ljudima koji su agresivni postoji mogućnost da ćete i sami postati agresivni. Birajte pažljivo</a:t>
            </a:r>
            <a:r>
              <a:rPr lang="hr-HR" dirty="0" smtClean="0"/>
              <a:t>.</a:t>
            </a:r>
          </a:p>
          <a:p>
            <a:endParaRPr lang="hr-HR" dirty="0" smtClean="0"/>
          </a:p>
          <a:p>
            <a:endParaRPr lang="hr-H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Kada ste ljuti…</a:t>
            </a:r>
            <a:endParaRPr lang="hr-HR" dirty="0"/>
          </a:p>
        </p:txBody>
      </p:sp>
      <p:sp>
        <p:nvSpPr>
          <p:cNvPr id="3" name="Rezervirano mjesto sadržaja 2"/>
          <p:cNvSpPr>
            <a:spLocks noGrp="1"/>
          </p:cNvSpPr>
          <p:nvPr>
            <p:ph idx="1"/>
          </p:nvPr>
        </p:nvSpPr>
        <p:spPr>
          <a:xfrm>
            <a:off x="502920" y="530352"/>
            <a:ext cx="8183880" cy="4914872"/>
          </a:xfrm>
        </p:spPr>
        <p:txBody>
          <a:bodyPr>
            <a:normAutofit fontScale="92500" lnSpcReduction="20000"/>
          </a:bodyPr>
          <a:lstStyle/>
          <a:p>
            <a:r>
              <a:rPr lang="hr-HR" b="1" dirty="0"/>
              <a:t>10) Objasnite sebe i pokušajte razumjeti druge ljude. </a:t>
            </a:r>
            <a:r>
              <a:rPr lang="hr-HR" dirty="0"/>
              <a:t>Ako imate težak dan i to kažete osobi s kojom razgovarate, Vaša će se nervoza pripisati teškom danu, a ne nepoštivanju i bezobrazluku. Isto tako, ako je netko prema Vama nervozan, probajte prvo pomisliti na to da je ta osoba imala težak dan ili neki drugi problem, a ne da Vas samo pokušava uvrijediti.</a:t>
            </a:r>
            <a:br>
              <a:rPr lang="hr-HR" dirty="0"/>
            </a:br>
            <a:r>
              <a:rPr lang="hr-HR" dirty="0"/>
              <a:t/>
            </a:r>
            <a:br>
              <a:rPr lang="hr-HR" dirty="0"/>
            </a:br>
            <a:r>
              <a:rPr lang="hr-HR" b="1" dirty="0"/>
              <a:t>11) Ne maštajte o osveti </a:t>
            </a:r>
            <a:r>
              <a:rPr lang="hr-HR" dirty="0"/>
              <a:t>i nemojte biti zaokupljeni situacijom ili osobom koja Vas je naljutila. Pretjerano razmišljanje o tome može samo povećati Vaš bijes.</a:t>
            </a:r>
            <a:br>
              <a:rPr lang="hr-HR" dirty="0"/>
            </a:br>
            <a:endParaRPr lang="hr-H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Kada ste ljuti…</a:t>
            </a:r>
            <a:endParaRPr lang="hr-HR" dirty="0"/>
          </a:p>
        </p:txBody>
      </p:sp>
      <p:sp>
        <p:nvSpPr>
          <p:cNvPr id="3" name="Rezervirano mjesto sadržaja 2"/>
          <p:cNvSpPr>
            <a:spLocks noGrp="1"/>
          </p:cNvSpPr>
          <p:nvPr>
            <p:ph idx="1"/>
          </p:nvPr>
        </p:nvSpPr>
        <p:spPr>
          <a:xfrm>
            <a:off x="467544" y="476672"/>
            <a:ext cx="8183880" cy="4824536"/>
          </a:xfrm>
        </p:spPr>
        <p:txBody>
          <a:bodyPr>
            <a:normAutofit fontScale="70000" lnSpcReduction="20000"/>
          </a:bodyPr>
          <a:lstStyle/>
          <a:p>
            <a:r>
              <a:rPr lang="hr-HR" sz="3400" b="1" dirty="0"/>
              <a:t>12) Radite na povećanju samopoštovanja</a:t>
            </a:r>
            <a:r>
              <a:rPr lang="hr-HR" sz="3400" dirty="0"/>
              <a:t>. Što je čovjek samopouzdaniji to će ga manje pogađati kritike ili odbacivanje drugih ljudi. Što se manje osjećamo povrijeđeno to ćemo manje biti ljuti. Samopouzdana osoba prihvaća sebe pa je tako i tolerantnija prema drugima i bolje prihvaća druge ljude.</a:t>
            </a:r>
            <a:br>
              <a:rPr lang="hr-HR" sz="3400" dirty="0"/>
            </a:br>
            <a:r>
              <a:rPr lang="hr-HR" sz="3400" dirty="0"/>
              <a:t/>
            </a:r>
            <a:br>
              <a:rPr lang="hr-HR" sz="3400" dirty="0"/>
            </a:br>
            <a:r>
              <a:rPr lang="hr-HR" sz="3400" b="1" dirty="0"/>
              <a:t>13) Učite opraštati. </a:t>
            </a:r>
            <a:r>
              <a:rPr lang="hr-HR" sz="3400" dirty="0"/>
              <a:t>Opraštate zbog sebe, ne zbog osobe koja Vas je povrijedila. Oprostiti znači prestati mrziti i prestati biti zarobljeni bijesom prema drugoj osobi. Oprostiti ne znači zaboraviti, ne znači reći da druga osoba nije pogriješila i nije dopuštenje da se uvreda ili nanesena bol može ponoviti.</a:t>
            </a:r>
          </a:p>
          <a:p>
            <a:endParaRPr lang="hr-H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Ne zaboravite</a:t>
            </a:r>
            <a:r>
              <a:rPr lang="hr-HR" dirty="0"/>
              <a:t/>
            </a:r>
            <a:br>
              <a:rPr lang="hr-HR" dirty="0"/>
            </a:br>
            <a:endParaRPr lang="hr-HR" dirty="0"/>
          </a:p>
        </p:txBody>
      </p:sp>
      <p:sp>
        <p:nvSpPr>
          <p:cNvPr id="3" name="Rezervirano mjesto sadržaja 2"/>
          <p:cNvSpPr>
            <a:spLocks noGrp="1"/>
          </p:cNvSpPr>
          <p:nvPr>
            <p:ph idx="1"/>
          </p:nvPr>
        </p:nvSpPr>
        <p:spPr/>
        <p:txBody>
          <a:bodyPr>
            <a:normAutofit lnSpcReduction="10000"/>
          </a:bodyPr>
          <a:lstStyle/>
          <a:p>
            <a:pPr algn="ctr">
              <a:buNone/>
            </a:pPr>
            <a:endParaRPr lang="hr-HR" sz="4000" b="1" dirty="0" smtClean="0"/>
          </a:p>
          <a:p>
            <a:pPr algn="ctr">
              <a:buNone/>
            </a:pPr>
            <a:r>
              <a:rPr lang="hr-HR" sz="4000" b="1" dirty="0" smtClean="0"/>
              <a:t>Riječi i fraze </a:t>
            </a:r>
            <a:r>
              <a:rPr lang="hr-HR" sz="4000" b="1" dirty="0"/>
              <a:t>koje bi bilo </a:t>
            </a:r>
            <a:r>
              <a:rPr lang="hr-HR" sz="4000" b="1" dirty="0" smtClean="0"/>
              <a:t>poželjno, </a:t>
            </a:r>
            <a:r>
              <a:rPr lang="hr-HR" sz="4000" b="1" dirty="0"/>
              <a:t>redovito i iskreno koristiti prema onima s kojima </a:t>
            </a:r>
            <a:r>
              <a:rPr lang="hr-HR" sz="4000" b="1" dirty="0" smtClean="0"/>
              <a:t>želimo</a:t>
            </a:r>
          </a:p>
          <a:p>
            <a:pPr algn="ctr">
              <a:buNone/>
            </a:pPr>
            <a:r>
              <a:rPr lang="hr-HR" sz="4000" b="1" dirty="0" smtClean="0"/>
              <a:t> </a:t>
            </a:r>
            <a:r>
              <a:rPr lang="hr-HR" sz="4000" b="1" dirty="0"/>
              <a:t>dobar odnos:</a:t>
            </a:r>
            <a:br>
              <a:rPr lang="hr-HR" sz="4000" b="1" dirty="0"/>
            </a:br>
            <a:endParaRPr lang="hr-HR" sz="4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TIPOVI KOMUNIKACIJDE</a:t>
            </a:r>
            <a:endParaRPr lang="hr-HR" dirty="0"/>
          </a:p>
        </p:txBody>
      </p:sp>
      <p:sp>
        <p:nvSpPr>
          <p:cNvPr id="3" name="Rezervirano mjesto sadržaja 2"/>
          <p:cNvSpPr>
            <a:spLocks noGrp="1"/>
          </p:cNvSpPr>
          <p:nvPr>
            <p:ph idx="1"/>
          </p:nvPr>
        </p:nvSpPr>
        <p:spPr/>
        <p:txBody>
          <a:bodyPr>
            <a:normAutofit fontScale="47500" lnSpcReduction="20000"/>
          </a:bodyPr>
          <a:lstStyle/>
          <a:p>
            <a:pPr>
              <a:buNone/>
            </a:pPr>
            <a:r>
              <a:rPr lang="hr-HR" dirty="0"/>
              <a:t> </a:t>
            </a:r>
          </a:p>
          <a:p>
            <a:r>
              <a:rPr lang="hr-HR" sz="3800" dirty="0">
                <a:solidFill>
                  <a:srgbClr val="FF0000"/>
                </a:solidFill>
              </a:rPr>
              <a:t>Komunikacija ispunjava osnovnu ljudsku potrebu: </a:t>
            </a:r>
            <a:r>
              <a:rPr lang="hr-HR" sz="3800" dirty="0" err="1">
                <a:solidFill>
                  <a:srgbClr val="FF0000"/>
                </a:solidFill>
              </a:rPr>
              <a:t>potrebu</a:t>
            </a:r>
            <a:r>
              <a:rPr lang="hr-HR" sz="3800" dirty="0">
                <a:solidFill>
                  <a:srgbClr val="FF0000"/>
                </a:solidFill>
              </a:rPr>
              <a:t> da budemo u kontaktu s drugim ljudima. </a:t>
            </a:r>
            <a:r>
              <a:rPr lang="hr-HR" sz="3800" dirty="0"/>
              <a:t>U zatvorima, samice se koriste kao kazna jer sprječavaju ispunjavanje osnovnih ljudskih potreba.</a:t>
            </a:r>
            <a:br>
              <a:rPr lang="hr-HR" sz="3800" dirty="0"/>
            </a:br>
            <a:r>
              <a:rPr lang="hr-HR" sz="3800" dirty="0"/>
              <a:t/>
            </a:r>
            <a:br>
              <a:rPr lang="hr-HR" sz="3800" dirty="0"/>
            </a:br>
            <a:r>
              <a:rPr lang="hr-HR" sz="3800" dirty="0"/>
              <a:t>Sve što činimo u životu zahtijeva komunikaciju. I osobni i profesionalni uspjeh često ovise o tome koliko dobro razumijemo druge i koliko dobro drugi mogu razumjeti ono što im želimo prenijeti komunikacijom.</a:t>
            </a:r>
            <a:br>
              <a:rPr lang="hr-HR" sz="3800" dirty="0"/>
            </a:br>
            <a:r>
              <a:rPr lang="hr-HR" sz="3800" dirty="0"/>
              <a:t/>
            </a:r>
            <a:br>
              <a:rPr lang="hr-HR" sz="3800" dirty="0"/>
            </a:br>
            <a:r>
              <a:rPr lang="hr-HR" sz="3800" dirty="0"/>
              <a:t>S obzirom na to koliko je važna, a i zato što se vještine komunikacije mogu naučiti, trebali bi se puno više posvetiti upravo tome da </a:t>
            </a:r>
            <a:r>
              <a:rPr lang="hr-HR" sz="3800" dirty="0">
                <a:solidFill>
                  <a:srgbClr val="FF0000"/>
                </a:solidFill>
              </a:rPr>
              <a:t>naučimo kvalitetno komunicirati.</a:t>
            </a:r>
            <a:r>
              <a:rPr lang="hr-HR" sz="3800" dirty="0"/>
              <a:t/>
            </a:r>
            <a:br>
              <a:rPr lang="hr-HR" sz="3800" dirty="0"/>
            </a:br>
            <a:endParaRPr lang="hr-HR" sz="3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ČAROBNE RIJEČI</a:t>
            </a:r>
            <a:endParaRPr lang="hr-HR" dirty="0"/>
          </a:p>
        </p:txBody>
      </p:sp>
      <p:sp>
        <p:nvSpPr>
          <p:cNvPr id="3" name="Rezervirano mjesto sadržaja 2"/>
          <p:cNvSpPr>
            <a:spLocks noGrp="1"/>
          </p:cNvSpPr>
          <p:nvPr>
            <p:ph idx="1"/>
          </p:nvPr>
        </p:nvSpPr>
        <p:spPr/>
        <p:txBody>
          <a:bodyPr>
            <a:noAutofit/>
          </a:bodyPr>
          <a:lstStyle/>
          <a:p>
            <a:r>
              <a:rPr lang="hr-HR" sz="2000" dirty="0"/>
              <a:t>•  HVALA TI (zahvalite za pažnju, brigu i pomoć drugih)</a:t>
            </a:r>
            <a:br>
              <a:rPr lang="hr-HR" sz="2000" dirty="0"/>
            </a:br>
            <a:r>
              <a:rPr lang="hr-HR" sz="2000" dirty="0"/>
              <a:t/>
            </a:r>
            <a:br>
              <a:rPr lang="hr-HR" sz="2000" dirty="0"/>
            </a:br>
            <a:r>
              <a:rPr lang="hr-HR" sz="2000" dirty="0"/>
              <a:t>•  MOLIM TE (iskazujte poštovanje</a:t>
            </a:r>
            <a:r>
              <a:rPr lang="hr-HR" sz="2000" dirty="0" smtClean="0"/>
              <a:t>)</a:t>
            </a:r>
            <a:r>
              <a:rPr lang="hr-HR" sz="2000" dirty="0"/>
              <a:t/>
            </a:r>
            <a:br>
              <a:rPr lang="hr-HR" sz="2000" dirty="0"/>
            </a:br>
            <a:r>
              <a:rPr lang="hr-HR" sz="2000" dirty="0"/>
              <a:t/>
            </a:r>
            <a:br>
              <a:rPr lang="hr-HR" sz="2000" dirty="0"/>
            </a:br>
            <a:r>
              <a:rPr lang="hr-HR" sz="2000" dirty="0"/>
              <a:t>•  MOGU LI TI POMOĆI-TREBA MI POMOĆ (ne čekajte da vas se pita, ponudite sami pomoć ali prihvatite i onu koja vam se nudi)</a:t>
            </a:r>
            <a:br>
              <a:rPr lang="hr-HR" sz="2000" dirty="0"/>
            </a:br>
            <a:r>
              <a:rPr lang="hr-HR" sz="2000" dirty="0"/>
              <a:t/>
            </a:r>
            <a:br>
              <a:rPr lang="hr-HR" sz="2000" dirty="0"/>
            </a:br>
            <a:r>
              <a:rPr lang="hr-HR" sz="2000" dirty="0"/>
              <a:t>•  TO JE STVARNO DOBRO (primjećujte pozitivno</a:t>
            </a:r>
            <a:r>
              <a:rPr lang="hr-HR" sz="2000" dirty="0" smtClean="0"/>
              <a:t>)</a:t>
            </a:r>
            <a:r>
              <a:rPr lang="hr-HR" sz="2000" dirty="0"/>
              <a:t/>
            </a:r>
            <a:br>
              <a:rPr lang="hr-HR" sz="2000" dirty="0"/>
            </a:br>
            <a:r>
              <a:rPr lang="hr-HR" sz="2000" dirty="0"/>
              <a:t/>
            </a:r>
            <a:br>
              <a:rPr lang="hr-HR" sz="2000" dirty="0"/>
            </a:br>
            <a:r>
              <a:rPr lang="hr-HR" sz="2000" dirty="0"/>
              <a:t>•  OPROSTI (ponekad i nenamjerno povrijedimo nekoga, ako želite uvijek biti u pravu živite sami)</a:t>
            </a:r>
            <a:br>
              <a:rPr lang="hr-HR" sz="2000" dirty="0"/>
            </a:br>
            <a:r>
              <a:rPr lang="hr-HR" sz="2000" dirty="0"/>
              <a:t/>
            </a:r>
            <a:br>
              <a:rPr lang="hr-HR" sz="2000" dirty="0"/>
            </a:br>
            <a:endParaRPr lang="hr-HR" sz="2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Važno!</a:t>
            </a:r>
            <a:endParaRPr lang="hr-HR" dirty="0"/>
          </a:p>
        </p:txBody>
      </p:sp>
      <p:sp>
        <p:nvSpPr>
          <p:cNvPr id="3" name="Rezervirano mjesto sadržaja 2"/>
          <p:cNvSpPr>
            <a:spLocks noGrp="1"/>
          </p:cNvSpPr>
          <p:nvPr>
            <p:ph idx="1"/>
          </p:nvPr>
        </p:nvSpPr>
        <p:spPr/>
        <p:txBody>
          <a:bodyPr/>
          <a:lstStyle/>
          <a:p>
            <a:endParaRPr lang="hr-HR" dirty="0"/>
          </a:p>
          <a:p>
            <a:pPr algn="ctr">
              <a:buNone/>
            </a:pPr>
            <a:r>
              <a:rPr lang="hr-HR" b="1" dirty="0" smtClean="0"/>
              <a:t>SAMO RIJEČI </a:t>
            </a:r>
            <a:r>
              <a:rPr lang="hr-HR" b="1" dirty="0"/>
              <a:t>NISU NIKAD DOVOLJNE</a:t>
            </a:r>
            <a:r>
              <a:rPr lang="hr-HR" b="1" dirty="0" smtClean="0"/>
              <a:t>,</a:t>
            </a:r>
          </a:p>
          <a:p>
            <a:pPr algn="ctr">
              <a:buNone/>
            </a:pPr>
            <a:r>
              <a:rPr lang="hr-HR" b="1" dirty="0" smtClean="0"/>
              <a:t>AKO </a:t>
            </a:r>
            <a:r>
              <a:rPr lang="hr-HR" b="1" dirty="0"/>
              <a:t>IZOSTANU </a:t>
            </a:r>
            <a:r>
              <a:rPr lang="hr-HR" b="1" dirty="0" smtClean="0"/>
              <a:t>DJELA,</a:t>
            </a:r>
          </a:p>
          <a:p>
            <a:pPr algn="ctr">
              <a:buNone/>
            </a:pPr>
            <a:r>
              <a:rPr lang="hr-HR" b="1" dirty="0" smtClean="0"/>
              <a:t> </a:t>
            </a:r>
            <a:r>
              <a:rPr lang="hr-HR" b="1" dirty="0"/>
              <a:t>RADI SE O UMJETNOM ODRŽAVANJU ODNOSA KOJI NEMAJU SVIJETLU BUDUĆNOST.</a:t>
            </a:r>
          </a:p>
          <a:p>
            <a:endParaRPr lang="hr-H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467544" y="793978"/>
            <a:ext cx="8136904" cy="17081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r-HR" sz="25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Prihvaćanje dobre kritike pokazuje veličinu čovjeka.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r-HR"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Instinktivna agresivna obrana vlastitog stava otkriva nesigurnost, a samo konstruktivna razmjena argumenata potiče samopouzdanje.</a:t>
            </a:r>
            <a:endParaRPr kumimoji="0" lang="hr-H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3489" name="Slika 16" descr="Prihvaćanje dobre kritike pokazuje veličinu čovjeka"/>
          <p:cNvPicPr>
            <a:picLocks noChangeAspect="1" noChangeArrowheads="1"/>
          </p:cNvPicPr>
          <p:nvPr/>
        </p:nvPicPr>
        <p:blipFill>
          <a:blip r:embed="rId2" cstate="print"/>
          <a:srcRect/>
          <a:stretch>
            <a:fillRect/>
          </a:stretch>
        </p:blipFill>
        <p:spPr bwMode="auto">
          <a:xfrm>
            <a:off x="1547664" y="2564904"/>
            <a:ext cx="5976664" cy="3622923"/>
          </a:xfrm>
          <a:prstGeom prst="rect">
            <a:avLst/>
          </a:prstGeom>
          <a:noFill/>
        </p:spPr>
      </p:pic>
      <p:sp>
        <p:nvSpPr>
          <p:cNvPr id="63491" name="Rectangle 3"/>
          <p:cNvSpPr>
            <a:spLocks noChangeArrowheads="1"/>
          </p:cNvSpPr>
          <p:nvPr/>
        </p:nvSpPr>
        <p:spPr bwMode="auto">
          <a:xfrm>
            <a:off x="0" y="36480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r-HR" sz="800" b="0" i="0" u="none" strike="noStrike" cap="none" normalizeH="0" baseline="0" smtClean="0">
                <a:ln>
                  <a:noFill/>
                </a:ln>
                <a:solidFill>
                  <a:srgbClr val="333333"/>
                </a:solidFill>
                <a:effectLst/>
                <a:latin typeface="inherit"/>
                <a:ea typeface="Times New Roman" pitchFamily="18" charset="0"/>
                <a:cs typeface="Arial" pitchFamily="34" charset="0"/>
              </a:rPr>
              <a:t>Fotolia</a:t>
            </a:r>
            <a:endParaRPr kumimoji="0" lang="hr-H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971600" y="1124744"/>
            <a:ext cx="7200800" cy="5078313"/>
          </a:xfrm>
          <a:prstGeom prst="rect">
            <a:avLst/>
          </a:prstGeom>
        </p:spPr>
        <p:txBody>
          <a:bodyPr wrap="square">
            <a:spAutoFit/>
          </a:bodyPr>
          <a:lstStyle/>
          <a:p>
            <a:r>
              <a:rPr lang="hr-HR" dirty="0" smtClean="0"/>
              <a:t>	Kod davanja ili primanja kritike treba biti svjestan toga da svaka istina ima svoje lice i naličje. </a:t>
            </a:r>
          </a:p>
          <a:p>
            <a:r>
              <a:rPr lang="hr-HR" dirty="0" smtClean="0"/>
              <a:t>	Ne postoji jedna i apsolutna istina, barem ne u odnosima među ljudima. Oni koji su toga svjesni bit će mnogo taktičniji i manje tvrdoglavi pa će i lakše shvatiti kako je </a:t>
            </a:r>
            <a:r>
              <a:rPr lang="hr-HR" b="1" dirty="0" smtClean="0"/>
              <a:t>kritika zdrav oblik komunikacije jer uključuje izražavanje nečijeg mišljenja o tuđim postupcima. 	</a:t>
            </a:r>
          </a:p>
          <a:p>
            <a:r>
              <a:rPr lang="hr-HR" b="1" dirty="0" smtClean="0"/>
              <a:t>	</a:t>
            </a:r>
            <a:r>
              <a:rPr lang="hr-HR" dirty="0" smtClean="0"/>
              <a:t>Većina ljudi na kritiku reagira instinktivno te često agresivno, no obrana vlastitog stava do “zadnje kapi krvi” stvara dojam krivice i povećane napetosti. </a:t>
            </a:r>
          </a:p>
          <a:p>
            <a:r>
              <a:rPr lang="hr-HR" dirty="0" smtClean="0"/>
              <a:t>¸	</a:t>
            </a:r>
          </a:p>
          <a:p>
            <a:r>
              <a:rPr lang="hr-HR" b="1" dirty="0" smtClean="0"/>
              <a:t>	Bitno je također osvijestiti je li “kritičar“ dobronamjeran i daje li konstruktivan savjet ili je destruktivan, nepravedan te “</a:t>
            </a:r>
            <a:r>
              <a:rPr lang="hr-HR" b="1" dirty="0" err="1" smtClean="0"/>
              <a:t>umaskiranim</a:t>
            </a:r>
            <a:r>
              <a:rPr lang="hr-HR" b="1" dirty="0" smtClean="0"/>
              <a:t> komplimentom” ili “bezazlenim pitanjem” izražava zavist i ljubomoru. </a:t>
            </a:r>
            <a:r>
              <a:rPr lang="hr-HR" dirty="0" smtClean="0"/>
              <a:t/>
            </a:r>
            <a:br>
              <a:rPr lang="hr-HR" dirty="0" smtClean="0"/>
            </a:br>
            <a:endParaRPr lang="hr-H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899592" y="1720840"/>
            <a:ext cx="7200800" cy="3877985"/>
          </a:xfrm>
          <a:prstGeom prst="rect">
            <a:avLst/>
          </a:prstGeom>
        </p:spPr>
        <p:txBody>
          <a:bodyPr wrap="square">
            <a:spAutoFit/>
          </a:bodyPr>
          <a:lstStyle/>
          <a:p>
            <a:r>
              <a:rPr lang="hr-HR" dirty="0" smtClean="0"/>
              <a:t>	</a:t>
            </a:r>
            <a:r>
              <a:rPr lang="hr-HR" b="1" dirty="0" smtClean="0"/>
              <a:t>U zdravoj razmjeni argumenata </a:t>
            </a:r>
            <a:r>
              <a:rPr lang="hr-HR" dirty="0" smtClean="0"/>
              <a:t>ne postoji pobjednik i pobijeđeni, nego jedino priznanje kako su dvije glave pametnije od jedne, odnosno kako će se problem lakše riješiti ako se sagledava iz dva ugla. </a:t>
            </a:r>
          </a:p>
          <a:p>
            <a:r>
              <a:rPr lang="hr-HR" dirty="0" smtClean="0"/>
              <a:t>	</a:t>
            </a:r>
          </a:p>
          <a:p>
            <a:r>
              <a:rPr lang="hr-HR" dirty="0" smtClean="0"/>
              <a:t>	</a:t>
            </a:r>
            <a:r>
              <a:rPr lang="hr-HR" b="1" dirty="0" smtClean="0"/>
              <a:t>Iz pozitivne kritike dobro je izvući savjete i pokušati promijeniti ponašanje. </a:t>
            </a:r>
          </a:p>
          <a:p>
            <a:endParaRPr lang="hr-HR" b="1" dirty="0" smtClean="0"/>
          </a:p>
          <a:p>
            <a:r>
              <a:rPr lang="hr-HR" sz="2800" b="1" dirty="0" smtClean="0">
                <a:solidFill>
                  <a:schemeClr val="accent3">
                    <a:lumMod val="60000"/>
                    <a:lumOff val="40000"/>
                  </a:schemeClr>
                </a:solidFill>
              </a:rPr>
              <a:t>	</a:t>
            </a:r>
            <a:r>
              <a:rPr lang="hr-HR" sz="2800" dirty="0" smtClean="0">
                <a:solidFill>
                  <a:schemeClr val="accent3">
                    <a:lumMod val="60000"/>
                    <a:lumOff val="40000"/>
                  </a:schemeClr>
                </a:solidFill>
              </a:rPr>
              <a:t>Samo se “veliki” ljudi znaju složiti sa sugovornikom ili mu se ispričati, a osjećati se još većima i boljima.</a:t>
            </a:r>
            <a:r>
              <a:rPr lang="hr-HR" dirty="0" smtClean="0"/>
              <a:t/>
            </a:r>
            <a:br>
              <a:rPr lang="hr-HR" dirty="0" smtClean="0"/>
            </a:br>
            <a:endParaRPr lang="hr-H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Naučio </a:t>
            </a:r>
            <a:r>
              <a:rPr lang="hr-HR" dirty="0" err="1"/>
              <a:t>sam..</a:t>
            </a:r>
            <a:r>
              <a:rPr lang="hr-HR" dirty="0"/>
              <a:t>.</a:t>
            </a:r>
            <a:br>
              <a:rPr lang="hr-HR" dirty="0"/>
            </a:br>
            <a:endParaRPr lang="hr-HR" dirty="0"/>
          </a:p>
        </p:txBody>
      </p:sp>
      <p:sp>
        <p:nvSpPr>
          <p:cNvPr id="3" name="Rezervirano mjesto sadržaja 2"/>
          <p:cNvSpPr>
            <a:spLocks noGrp="1"/>
          </p:cNvSpPr>
          <p:nvPr>
            <p:ph idx="1"/>
          </p:nvPr>
        </p:nvSpPr>
        <p:spPr/>
        <p:txBody>
          <a:bodyPr>
            <a:normAutofit fontScale="92500" lnSpcReduction="20000"/>
          </a:bodyPr>
          <a:lstStyle/>
          <a:p>
            <a:pPr>
              <a:buNone/>
            </a:pPr>
            <a:endParaRPr lang="hr-HR" dirty="0"/>
          </a:p>
          <a:p>
            <a:r>
              <a:rPr lang="hr-HR" dirty="0"/>
              <a:t>Naučio </a:t>
            </a:r>
            <a:r>
              <a:rPr lang="hr-HR" dirty="0" err="1"/>
              <a:t>sam..</a:t>
            </a:r>
            <a:r>
              <a:rPr lang="hr-HR" dirty="0"/>
              <a:t>. da ti je, bez obzira koliko ozbiljnosti život zahtijeva od tebe, uvijek potreban prijatelj s kojim se možeš glupirati. </a:t>
            </a:r>
            <a:br>
              <a:rPr lang="hr-HR" dirty="0"/>
            </a:br>
            <a:r>
              <a:rPr lang="hr-HR" dirty="0"/>
              <a:t>   </a:t>
            </a:r>
            <a:br>
              <a:rPr lang="hr-HR" dirty="0"/>
            </a:br>
            <a:r>
              <a:rPr lang="hr-HR" dirty="0"/>
              <a:t>Naučio </a:t>
            </a:r>
            <a:r>
              <a:rPr lang="hr-HR" dirty="0" err="1"/>
              <a:t>sam..</a:t>
            </a:r>
            <a:r>
              <a:rPr lang="hr-HR" dirty="0"/>
              <a:t>. da je biti ljubazan važnije nego biti u pravu. </a:t>
            </a:r>
            <a:br>
              <a:rPr lang="hr-HR" dirty="0"/>
            </a:br>
            <a:r>
              <a:rPr lang="hr-HR" dirty="0"/>
              <a:t>   </a:t>
            </a:r>
            <a:br>
              <a:rPr lang="hr-HR" dirty="0"/>
            </a:br>
            <a:r>
              <a:rPr lang="hr-HR" dirty="0"/>
              <a:t>Naučio </a:t>
            </a:r>
            <a:r>
              <a:rPr lang="hr-HR" dirty="0" err="1"/>
              <a:t>sam..</a:t>
            </a:r>
            <a:r>
              <a:rPr lang="hr-HR" dirty="0"/>
              <a:t>. da ljubav, a ne vrijeme, liječi sve rane. </a:t>
            </a:r>
            <a:br>
              <a:rPr lang="hr-HR" dirty="0"/>
            </a:br>
            <a:r>
              <a:rPr lang="hr-HR" dirty="0"/>
              <a:t>   </a:t>
            </a:r>
            <a:br>
              <a:rPr lang="hr-HR" dirty="0"/>
            </a:br>
            <a:endParaRPr lang="hr-H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Naučio sam…</a:t>
            </a:r>
            <a:endParaRPr lang="hr-HR" dirty="0"/>
          </a:p>
        </p:txBody>
      </p:sp>
      <p:sp>
        <p:nvSpPr>
          <p:cNvPr id="3" name="Rezervirano mjesto sadržaja 2"/>
          <p:cNvSpPr>
            <a:spLocks noGrp="1"/>
          </p:cNvSpPr>
          <p:nvPr>
            <p:ph idx="1"/>
          </p:nvPr>
        </p:nvSpPr>
        <p:spPr/>
        <p:txBody>
          <a:bodyPr>
            <a:normAutofit fontScale="92500" lnSpcReduction="10000"/>
          </a:bodyPr>
          <a:lstStyle/>
          <a:p>
            <a:r>
              <a:rPr lang="hr-HR" dirty="0"/>
              <a:t>Naučio </a:t>
            </a:r>
            <a:r>
              <a:rPr lang="hr-HR" dirty="0" err="1"/>
              <a:t>sam..</a:t>
            </a:r>
            <a:r>
              <a:rPr lang="hr-HR" dirty="0"/>
              <a:t>. da svatko koga sretneš, zaslužuje da ga pozdraviš s osmjehom. </a:t>
            </a:r>
            <a:br>
              <a:rPr lang="hr-HR" dirty="0"/>
            </a:br>
            <a:r>
              <a:rPr lang="hr-HR" dirty="0"/>
              <a:t>   </a:t>
            </a:r>
            <a:br>
              <a:rPr lang="hr-HR" dirty="0"/>
            </a:br>
            <a:r>
              <a:rPr lang="hr-HR" dirty="0"/>
              <a:t>Naučio </a:t>
            </a:r>
            <a:r>
              <a:rPr lang="hr-HR" dirty="0" err="1"/>
              <a:t>sam..</a:t>
            </a:r>
            <a:r>
              <a:rPr lang="hr-HR" dirty="0"/>
              <a:t>. da dobre prilike nikada nisu izgubljene; netko će se uvijek poslužiti onima koje ti propustiš. </a:t>
            </a:r>
            <a:br>
              <a:rPr lang="hr-HR" dirty="0"/>
            </a:br>
            <a:r>
              <a:rPr lang="hr-HR" dirty="0"/>
              <a:t>   </a:t>
            </a:r>
            <a:br>
              <a:rPr lang="hr-HR" dirty="0"/>
            </a:br>
            <a:r>
              <a:rPr lang="hr-HR" dirty="0"/>
              <a:t>Naučio </a:t>
            </a:r>
            <a:r>
              <a:rPr lang="hr-HR" dirty="0" err="1"/>
              <a:t>sam..</a:t>
            </a:r>
            <a:r>
              <a:rPr lang="hr-HR" dirty="0"/>
              <a:t>. kada se naučiš živjeti u luci gorčine, sreća će se uvijek sidriti negdje drugdje. </a:t>
            </a:r>
            <a:br>
              <a:rPr lang="hr-HR" dirty="0"/>
            </a:br>
            <a:endParaRPr lang="hr-H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Naučio sam…</a:t>
            </a:r>
            <a:endParaRPr lang="hr-HR" dirty="0"/>
          </a:p>
        </p:txBody>
      </p:sp>
      <p:sp>
        <p:nvSpPr>
          <p:cNvPr id="3" name="Rezervirano mjesto sadržaja 2"/>
          <p:cNvSpPr>
            <a:spLocks noGrp="1"/>
          </p:cNvSpPr>
          <p:nvPr>
            <p:ph idx="1"/>
          </p:nvPr>
        </p:nvSpPr>
        <p:spPr/>
        <p:txBody>
          <a:bodyPr>
            <a:normAutofit lnSpcReduction="10000"/>
          </a:bodyPr>
          <a:lstStyle/>
          <a:p>
            <a:r>
              <a:rPr lang="hr-HR" dirty="0"/>
              <a:t>Naučio </a:t>
            </a:r>
            <a:r>
              <a:rPr lang="hr-HR" dirty="0" err="1"/>
              <a:t>sam..</a:t>
            </a:r>
            <a:r>
              <a:rPr lang="hr-HR" dirty="0"/>
              <a:t>. da treba dijeliti riječi koje su nježne i mekane, jer ćeš ih sutra možda morati pojesti.</a:t>
            </a:r>
            <a:br>
              <a:rPr lang="hr-HR" dirty="0"/>
            </a:br>
            <a:r>
              <a:rPr lang="hr-HR" dirty="0"/>
              <a:t>   </a:t>
            </a:r>
            <a:br>
              <a:rPr lang="hr-HR" dirty="0"/>
            </a:br>
            <a:r>
              <a:rPr lang="hr-HR" dirty="0"/>
              <a:t>Naučio </a:t>
            </a:r>
            <a:r>
              <a:rPr lang="hr-HR" dirty="0" err="1"/>
              <a:t>sam..</a:t>
            </a:r>
            <a:r>
              <a:rPr lang="hr-HR" dirty="0"/>
              <a:t>. da je osmjeh jedan jeftin način da popraviš svoj izgled. </a:t>
            </a:r>
            <a:br>
              <a:rPr lang="hr-HR" dirty="0"/>
            </a:br>
            <a:r>
              <a:rPr lang="hr-HR" dirty="0"/>
              <a:t>   </a:t>
            </a:r>
            <a:br>
              <a:rPr lang="hr-HR" dirty="0"/>
            </a:br>
            <a:r>
              <a:rPr lang="hr-HR" dirty="0"/>
              <a:t>Naučio </a:t>
            </a:r>
            <a:r>
              <a:rPr lang="hr-HR" dirty="0" err="1"/>
              <a:t>sam..</a:t>
            </a:r>
            <a:r>
              <a:rPr lang="hr-HR" dirty="0"/>
              <a:t>. da ne mogu odabrati kako se osjećam, ali da mogu odabrati što ću napraviti u vezi toga.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Naučio sam…</a:t>
            </a:r>
            <a:endParaRPr lang="hr-HR" dirty="0"/>
          </a:p>
        </p:txBody>
      </p:sp>
      <p:sp>
        <p:nvSpPr>
          <p:cNvPr id="3" name="Rezervirano mjesto sadržaja 2"/>
          <p:cNvSpPr>
            <a:spLocks noGrp="1"/>
          </p:cNvSpPr>
          <p:nvPr>
            <p:ph idx="1"/>
          </p:nvPr>
        </p:nvSpPr>
        <p:spPr/>
        <p:txBody>
          <a:bodyPr>
            <a:normAutofit fontScale="92500" lnSpcReduction="20000"/>
          </a:bodyPr>
          <a:lstStyle/>
          <a:p>
            <a:r>
              <a:rPr lang="hr-HR" dirty="0"/>
              <a:t>Naučio </a:t>
            </a:r>
            <a:r>
              <a:rPr lang="hr-HR" dirty="0" err="1"/>
              <a:t>sam..</a:t>
            </a:r>
            <a:r>
              <a:rPr lang="hr-HR" dirty="0"/>
              <a:t>. da svi žele živjeti na planini, ali da se sva sreća i rast događaju dok se uspinješ. </a:t>
            </a:r>
            <a:br>
              <a:rPr lang="hr-HR" dirty="0"/>
            </a:br>
            <a:r>
              <a:rPr lang="hr-HR" dirty="0"/>
              <a:t>   </a:t>
            </a:r>
            <a:br>
              <a:rPr lang="hr-HR" dirty="0"/>
            </a:br>
            <a:r>
              <a:rPr lang="hr-HR" dirty="0"/>
              <a:t>Naučio </a:t>
            </a:r>
            <a:r>
              <a:rPr lang="hr-HR" dirty="0" err="1"/>
              <a:t>sam..</a:t>
            </a:r>
            <a:r>
              <a:rPr lang="hr-HR" dirty="0"/>
              <a:t>. da je dobro davati savjet samo u dva slučaja: kada ga netko traži ili kada je pitanje života i smrti. </a:t>
            </a:r>
            <a:br>
              <a:rPr lang="hr-HR" dirty="0"/>
            </a:br>
            <a:r>
              <a:rPr lang="hr-HR" dirty="0"/>
              <a:t>   </a:t>
            </a:r>
            <a:br>
              <a:rPr lang="hr-HR" dirty="0"/>
            </a:br>
            <a:r>
              <a:rPr lang="hr-HR" dirty="0"/>
              <a:t>Naučio </a:t>
            </a:r>
            <a:r>
              <a:rPr lang="hr-HR" dirty="0" err="1"/>
              <a:t>sam..</a:t>
            </a:r>
            <a:r>
              <a:rPr lang="hr-HR" dirty="0"/>
              <a:t>. kada planiraš osvetiti se nekome, time samo dozvoljavaš sebi da te ta osoba nastavi vrijeđati. </a:t>
            </a:r>
            <a:br>
              <a:rPr lang="hr-HR" dirty="0"/>
            </a:br>
            <a:endParaRPr lang="hr-H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Naučio sam…</a:t>
            </a:r>
            <a:endParaRPr lang="hr-HR" dirty="0"/>
          </a:p>
        </p:txBody>
      </p:sp>
      <p:sp>
        <p:nvSpPr>
          <p:cNvPr id="3" name="Rezervirano mjesto sadržaja 2"/>
          <p:cNvSpPr>
            <a:spLocks noGrp="1"/>
          </p:cNvSpPr>
          <p:nvPr>
            <p:ph idx="1"/>
          </p:nvPr>
        </p:nvSpPr>
        <p:spPr/>
        <p:txBody>
          <a:bodyPr/>
          <a:lstStyle/>
          <a:p>
            <a:r>
              <a:rPr lang="hr-HR" dirty="0"/>
              <a:t>Naučio </a:t>
            </a:r>
            <a:r>
              <a:rPr lang="hr-HR" dirty="0" err="1"/>
              <a:t>sam..</a:t>
            </a:r>
            <a:r>
              <a:rPr lang="hr-HR" dirty="0"/>
              <a:t>. što manje vremena imam, više stvari mogu napraviti.</a:t>
            </a:r>
            <a:br>
              <a:rPr lang="hr-HR" dirty="0"/>
            </a:br>
            <a:r>
              <a:rPr lang="hr-HR" dirty="0"/>
              <a:t/>
            </a:r>
            <a:br>
              <a:rPr lang="hr-HR" dirty="0"/>
            </a:br>
            <a:r>
              <a:rPr lang="hr-HR" dirty="0" err="1"/>
              <a:t>Andy</a:t>
            </a:r>
            <a:r>
              <a:rPr lang="hr-HR" dirty="0"/>
              <a:t> </a:t>
            </a:r>
            <a:r>
              <a:rPr lang="hr-HR" dirty="0" err="1"/>
              <a:t>Rooney</a:t>
            </a:r>
            <a:endParaRPr lang="hr-HR" dirty="0"/>
          </a:p>
          <a:p>
            <a:endParaRPr lang="hr-H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KOMUNICIRATI VERBALNO I NEVERBALNO</a:t>
            </a:r>
            <a:endParaRPr lang="hr-HR" dirty="0"/>
          </a:p>
        </p:txBody>
      </p:sp>
      <p:sp>
        <p:nvSpPr>
          <p:cNvPr id="3" name="Rezervirano mjesto sadržaja 2"/>
          <p:cNvSpPr>
            <a:spLocks noGrp="1"/>
          </p:cNvSpPr>
          <p:nvPr>
            <p:ph idx="1"/>
          </p:nvPr>
        </p:nvSpPr>
        <p:spPr/>
        <p:txBody>
          <a:bodyPr>
            <a:normAutofit fontScale="85000" lnSpcReduction="10000"/>
          </a:bodyPr>
          <a:lstStyle/>
          <a:p>
            <a:r>
              <a:rPr lang="hr-HR" dirty="0"/>
              <a:t>Verbalna komunikacija su riječi koje govorimo.</a:t>
            </a:r>
            <a:br>
              <a:rPr lang="hr-HR" dirty="0"/>
            </a:br>
            <a:r>
              <a:rPr lang="hr-HR" dirty="0"/>
              <a:t/>
            </a:r>
            <a:br>
              <a:rPr lang="hr-HR" dirty="0"/>
            </a:br>
            <a:r>
              <a:rPr lang="hr-HR" dirty="0"/>
              <a:t>Neverbalna komunikacija se odnosi na sve druge načine na koje komuniciramo osim riječi. Na primjer: govor tijela, izraz lica, geste i ton glasa.</a:t>
            </a:r>
            <a:br>
              <a:rPr lang="hr-HR" dirty="0"/>
            </a:br>
            <a:r>
              <a:rPr lang="hr-HR" dirty="0"/>
              <a:t/>
            </a:r>
            <a:br>
              <a:rPr lang="hr-HR" dirty="0"/>
            </a:br>
            <a:r>
              <a:rPr lang="hr-HR" dirty="0"/>
              <a:t>Da bi poboljšali način na koji komuniciramo, a tako i odnose s drugim ljudima (pa onda i svoj uspjeh u životu), moramo učiti kako kvalitetno i verbalno i neverbalno komunicirati.</a:t>
            </a:r>
          </a:p>
          <a:p>
            <a:endParaRPr lang="hr-H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Imaj vremena</a:t>
            </a:r>
            <a:r>
              <a:rPr lang="hr-HR" dirty="0"/>
              <a:t/>
            </a:r>
            <a:br>
              <a:rPr lang="hr-HR" dirty="0"/>
            </a:br>
            <a:endParaRPr lang="hr-HR" dirty="0"/>
          </a:p>
        </p:txBody>
      </p:sp>
      <p:sp>
        <p:nvSpPr>
          <p:cNvPr id="3" name="Rezervirano mjesto sadržaja 2"/>
          <p:cNvSpPr>
            <a:spLocks noGrp="1"/>
          </p:cNvSpPr>
          <p:nvPr>
            <p:ph idx="1"/>
          </p:nvPr>
        </p:nvSpPr>
        <p:spPr/>
        <p:txBody>
          <a:bodyPr>
            <a:normAutofit fontScale="85000" lnSpcReduction="10000"/>
          </a:bodyPr>
          <a:lstStyle/>
          <a:p>
            <a:pPr>
              <a:buNone/>
            </a:pPr>
            <a:r>
              <a:rPr lang="hr-HR" dirty="0">
                <a:solidFill>
                  <a:schemeClr val="accent4">
                    <a:lumMod val="75000"/>
                  </a:schemeClr>
                </a:solidFill>
              </a:rPr>
              <a:t>Imaj vremena za rad – to je cijena uspjeha.</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za razmišljanje – to je izvor moći.</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za igru – to je tajna mladosti.</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za čitanje – to je osnova mudrosti.</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za prijateljstvo – to je put do sreće.</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endParaRPr lang="hr-HR" dirty="0">
              <a:solidFill>
                <a:schemeClr val="accent4">
                  <a:lumMod val="75000"/>
                </a:schemeClr>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Imaj vremena…</a:t>
            </a:r>
            <a:endParaRPr lang="hr-HR" dirty="0"/>
          </a:p>
        </p:txBody>
      </p:sp>
      <p:sp>
        <p:nvSpPr>
          <p:cNvPr id="3" name="Rezervirano mjesto sadržaja 2"/>
          <p:cNvSpPr>
            <a:spLocks noGrp="1"/>
          </p:cNvSpPr>
          <p:nvPr>
            <p:ph idx="1"/>
          </p:nvPr>
        </p:nvSpPr>
        <p:spPr/>
        <p:txBody>
          <a:bodyPr>
            <a:normAutofit fontScale="92500" lnSpcReduction="20000"/>
          </a:bodyPr>
          <a:lstStyle/>
          <a:p>
            <a:r>
              <a:rPr lang="hr-HR" dirty="0">
                <a:solidFill>
                  <a:schemeClr val="accent4">
                    <a:lumMod val="75000"/>
                  </a:schemeClr>
                </a:solidFill>
              </a:rPr>
              <a:t>Imaj vremena za sanjarenje – to je put k zvijezdama.</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voljeti i biti voljen – to je privilegija bogova.</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gledati oko sebe – prekratak je dan za sebičnost.</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Imaj vremena za smijeh – to je muzika duše.</a:t>
            </a:r>
            <a:br>
              <a:rPr lang="hr-HR" dirty="0">
                <a:solidFill>
                  <a:schemeClr val="accent4">
                    <a:lumMod val="75000"/>
                  </a:schemeClr>
                </a:solidFill>
              </a:rPr>
            </a:br>
            <a:r>
              <a:rPr lang="hr-HR" dirty="0">
                <a:solidFill>
                  <a:schemeClr val="accent4">
                    <a:lumMod val="75000"/>
                  </a:schemeClr>
                </a:solidFill>
              </a:rPr>
              <a:t/>
            </a:r>
            <a:br>
              <a:rPr lang="hr-HR" dirty="0">
                <a:solidFill>
                  <a:schemeClr val="accent4">
                    <a:lumMod val="75000"/>
                  </a:schemeClr>
                </a:solidFill>
              </a:rPr>
            </a:br>
            <a:r>
              <a:rPr lang="hr-HR" dirty="0">
                <a:solidFill>
                  <a:schemeClr val="accent4">
                    <a:lumMod val="75000"/>
                  </a:schemeClr>
                </a:solidFill>
              </a:rPr>
              <a:t>IRSKA MOLITVA</a:t>
            </a:r>
          </a:p>
          <a:p>
            <a:endParaRPr lang="hr-H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Zašto igramo igre u odnosima?</a:t>
            </a:r>
            <a:r>
              <a:rPr lang="hr-HR" dirty="0"/>
              <a:t/>
            </a:r>
            <a:br>
              <a:rPr lang="hr-HR" dirty="0"/>
            </a:br>
            <a:endParaRPr lang="hr-HR" dirty="0"/>
          </a:p>
        </p:txBody>
      </p:sp>
      <p:sp>
        <p:nvSpPr>
          <p:cNvPr id="3" name="Rezervirano mjesto sadržaja 2"/>
          <p:cNvSpPr>
            <a:spLocks noGrp="1"/>
          </p:cNvSpPr>
          <p:nvPr>
            <p:ph idx="1"/>
          </p:nvPr>
        </p:nvSpPr>
        <p:spPr/>
        <p:txBody>
          <a:bodyPr>
            <a:normAutofit fontScale="85000" lnSpcReduction="20000"/>
          </a:bodyPr>
          <a:lstStyle/>
          <a:p>
            <a:r>
              <a:rPr lang="hr-HR" dirty="0">
                <a:solidFill>
                  <a:srgbClr val="FF0000"/>
                </a:solidFill>
              </a:rPr>
              <a:t>Igranje igara u odnosima uvijek proizlazi iz naših strahova i niskog samopoštovanja. Bojimo se biti iskreni i otvoreni prema drugima pa stavljamo </a:t>
            </a:r>
            <a:r>
              <a:rPr lang="hr-HR" dirty="0" err="1">
                <a:solidFill>
                  <a:srgbClr val="FF0000"/>
                </a:solidFill>
              </a:rPr>
              <a:t>maskicu</a:t>
            </a:r>
            <a:r>
              <a:rPr lang="hr-HR" dirty="0">
                <a:solidFill>
                  <a:srgbClr val="FF0000"/>
                </a:solidFill>
              </a:rPr>
              <a:t> i započinjemo igru.</a:t>
            </a:r>
            <a:r>
              <a:rPr lang="hr-HR" dirty="0"/>
              <a:t/>
            </a:r>
            <a:br>
              <a:rPr lang="hr-HR" dirty="0"/>
            </a:br>
            <a:r>
              <a:rPr lang="hr-HR" dirty="0"/>
              <a:t/>
            </a:r>
            <a:br>
              <a:rPr lang="hr-HR" dirty="0"/>
            </a:br>
            <a:r>
              <a:rPr lang="hr-HR" dirty="0"/>
              <a:t>Igre su uvijek pogubne za odnos. One nisu zabavne, mogu ozbiljno povrijediti i biti okrutne.</a:t>
            </a:r>
            <a:br>
              <a:rPr lang="hr-HR" dirty="0"/>
            </a:br>
            <a:r>
              <a:rPr lang="hr-HR" dirty="0"/>
              <a:t/>
            </a:r>
            <a:br>
              <a:rPr lang="hr-HR" dirty="0"/>
            </a:br>
            <a:r>
              <a:rPr lang="hr-HR" dirty="0"/>
              <a:t>Zbog čega ih onda i dalje igramo? Zbog toga što nam se čini da trenutno olakšavaju komunikaciju i vode odnos u smjeru u kojem to želimo. Pritom nam nije na umu dugoročna dobrobit odnosa.</a:t>
            </a:r>
            <a:br>
              <a:rPr lang="hr-HR" dirty="0"/>
            </a:br>
            <a:endParaRPr lang="hr-H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descr="Patološko laganje"/>
          <p:cNvPicPr/>
          <p:nvPr/>
        </p:nvPicPr>
        <p:blipFill>
          <a:blip r:embed="rId2" cstate="print"/>
          <a:srcRect/>
          <a:stretch>
            <a:fillRect/>
          </a:stretch>
        </p:blipFill>
        <p:spPr bwMode="auto">
          <a:xfrm>
            <a:off x="611560" y="692696"/>
            <a:ext cx="7920879" cy="547260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Kako prekinuti igranje igara? </a:t>
            </a:r>
            <a:endParaRPr lang="hr-HR" dirty="0"/>
          </a:p>
        </p:txBody>
      </p:sp>
      <p:sp>
        <p:nvSpPr>
          <p:cNvPr id="3" name="Rezervirano mjesto sadržaja 2"/>
          <p:cNvSpPr>
            <a:spLocks noGrp="1"/>
          </p:cNvSpPr>
          <p:nvPr>
            <p:ph idx="1"/>
          </p:nvPr>
        </p:nvSpPr>
        <p:spPr/>
        <p:txBody>
          <a:bodyPr>
            <a:normAutofit fontScale="92500" lnSpcReduction="10000"/>
          </a:bodyPr>
          <a:lstStyle/>
          <a:p>
            <a:pPr>
              <a:buNone/>
            </a:pPr>
            <a:r>
              <a:rPr lang="hr-HR" dirty="0">
                <a:solidFill>
                  <a:srgbClr val="FF0000"/>
                </a:solidFill>
              </a:rPr>
              <a:t/>
            </a:r>
            <a:br>
              <a:rPr lang="hr-HR" dirty="0">
                <a:solidFill>
                  <a:srgbClr val="FF0000"/>
                </a:solidFill>
              </a:rPr>
            </a:br>
            <a:r>
              <a:rPr lang="hr-HR" dirty="0">
                <a:solidFill>
                  <a:srgbClr val="FF0000"/>
                </a:solidFill>
              </a:rPr>
              <a:t>•  Prepoznati</a:t>
            </a:r>
            <a:r>
              <a:rPr lang="hr-HR" dirty="0"/>
              <a:t> to da igramo igre.</a:t>
            </a:r>
            <a:br>
              <a:rPr lang="hr-HR" dirty="0"/>
            </a:br>
            <a:r>
              <a:rPr lang="hr-HR" dirty="0"/>
              <a:t/>
            </a:r>
            <a:br>
              <a:rPr lang="hr-HR" dirty="0"/>
            </a:br>
            <a:r>
              <a:rPr lang="hr-HR" dirty="0">
                <a:solidFill>
                  <a:srgbClr val="FF0000"/>
                </a:solidFill>
              </a:rPr>
              <a:t>•  Suočiti se</a:t>
            </a:r>
            <a:r>
              <a:rPr lang="hr-HR" dirty="0"/>
              <a:t> s vlastitim strahovima i nezrelostima </a:t>
            </a:r>
            <a:br>
              <a:rPr lang="hr-HR" dirty="0"/>
            </a:br>
            <a:r>
              <a:rPr lang="hr-HR" dirty="0">
                <a:solidFill>
                  <a:srgbClr val="FF0000"/>
                </a:solidFill>
              </a:rPr>
              <a:t/>
            </a:r>
            <a:br>
              <a:rPr lang="hr-HR" dirty="0">
                <a:solidFill>
                  <a:srgbClr val="FF0000"/>
                </a:solidFill>
              </a:rPr>
            </a:br>
            <a:r>
              <a:rPr lang="hr-HR" dirty="0">
                <a:solidFill>
                  <a:srgbClr val="FF0000"/>
                </a:solidFill>
              </a:rPr>
              <a:t>•  Naučiti </a:t>
            </a:r>
            <a:r>
              <a:rPr lang="hr-HR" dirty="0"/>
              <a:t>kvalitetno komunicirati. Iskreno i precizno komunicirati znači biti snažan, imati visoko samopoštovanje i dobro govoriti o sebi. Iskreno komunicirajući poštujemo sebe i druge. </a:t>
            </a:r>
          </a:p>
          <a:p>
            <a:endParaRPr lang="hr-H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a:t>Isprike</a:t>
            </a:r>
            <a:r>
              <a:rPr lang="hr-HR" dirty="0"/>
              <a:t/>
            </a:r>
            <a:br>
              <a:rPr lang="hr-HR" dirty="0"/>
            </a:br>
            <a:endParaRPr lang="hr-HR" dirty="0"/>
          </a:p>
        </p:txBody>
      </p:sp>
      <p:sp>
        <p:nvSpPr>
          <p:cNvPr id="3" name="Rezervirano mjesto sadržaja 2"/>
          <p:cNvSpPr>
            <a:spLocks noGrp="1"/>
          </p:cNvSpPr>
          <p:nvPr>
            <p:ph idx="1"/>
          </p:nvPr>
        </p:nvSpPr>
        <p:spPr/>
        <p:txBody>
          <a:bodyPr/>
          <a:lstStyle/>
          <a:p>
            <a:r>
              <a:rPr lang="hr-HR" dirty="0"/>
              <a:t>Kada napravimo nešto loše u odnosu i tako povrijedimo drugu osobu skloni smo tome da se, umjesto na odnos i na to što nam druga osoba govori, usredotočimo na "spašavanje vlastitog obraza", i pred samima sobom i pred drugom osobom. Često, isto tako nismo ni svjesni – ili ne želimo biti svjesni – toga što činimo.</a:t>
            </a:r>
            <a:br>
              <a:rPr lang="hr-HR" dirty="0"/>
            </a:br>
            <a:endParaRPr lang="hr-H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kt">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k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k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161</TotalTime>
  <Words>1755</Words>
  <Application>Microsoft Office PowerPoint</Application>
  <PresentationFormat>Prikaz na zaslonu (4:3)</PresentationFormat>
  <Paragraphs>137</Paragraphs>
  <Slides>51</Slides>
  <Notes>0</Notes>
  <HiddenSlides>0</HiddenSlides>
  <MMClips>0</MMClips>
  <ScaleCrop>false</ScaleCrop>
  <HeadingPairs>
    <vt:vector size="4" baseType="variant">
      <vt:variant>
        <vt:lpstr>Tema</vt:lpstr>
      </vt:variant>
      <vt:variant>
        <vt:i4>1</vt:i4>
      </vt:variant>
      <vt:variant>
        <vt:lpstr>Naslovi slajdova</vt:lpstr>
      </vt:variant>
      <vt:variant>
        <vt:i4>51</vt:i4>
      </vt:variant>
    </vt:vector>
  </HeadingPairs>
  <TitlesOfParts>
    <vt:vector size="52" baseType="lpstr">
      <vt:lpstr>Aspekt</vt:lpstr>
      <vt:lpstr>  Zašto su nam važni  odnosi između ljudi? </vt:lpstr>
      <vt:lpstr>Slajd 2</vt:lpstr>
      <vt:lpstr>Slajd 3</vt:lpstr>
      <vt:lpstr>TIPOVI KOMUNIKACIJDE</vt:lpstr>
      <vt:lpstr>KOMUNICIRATI VERBALNO I NEVERBALNO</vt:lpstr>
      <vt:lpstr>Zašto igramo igre u odnosima? </vt:lpstr>
      <vt:lpstr>Slajd 7</vt:lpstr>
      <vt:lpstr>Kako prekinuti igranje igara? </vt:lpstr>
      <vt:lpstr>Isprike </vt:lpstr>
      <vt:lpstr>Slajd 10</vt:lpstr>
      <vt:lpstr>TRI VRSTE ISPTIKA</vt:lpstr>
      <vt:lpstr>  VAŽNA JE ISKRENA ISPRIKA</vt:lpstr>
      <vt:lpstr>Laganje </vt:lpstr>
      <vt:lpstr>Slajd 14</vt:lpstr>
      <vt:lpstr>LAGANJE JE VJEŠTINA</vt:lpstr>
      <vt:lpstr>Što svaki kvalitetan odnos uključuje? </vt:lpstr>
      <vt:lpstr>KOMUNIKACIJA -ODNOSI</vt:lpstr>
      <vt:lpstr>Ljubomora </vt:lpstr>
      <vt:lpstr>Slajd 19</vt:lpstr>
      <vt:lpstr>LJUBOMORA -STRAH</vt:lpstr>
      <vt:lpstr>---</vt:lpstr>
      <vt:lpstr>SVAĐA</vt:lpstr>
      <vt:lpstr>Slajd 23</vt:lpstr>
      <vt:lpstr>TIPOVI SVAĐALICA:</vt:lpstr>
      <vt:lpstr>  1. UBOJICA KARAKTERA  </vt:lpstr>
      <vt:lpstr>2.URAGAN</vt:lpstr>
      <vt:lpstr>3. PRETIS LONAC</vt:lpstr>
      <vt:lpstr>4.IZBACIVAČ</vt:lpstr>
      <vt:lpstr>5.MRGUD</vt:lpstr>
      <vt:lpstr>Kvalitetno se svađati…</vt:lpstr>
      <vt:lpstr>Zašto je tako puno loših odnosa? </vt:lpstr>
      <vt:lpstr>Slajd 32</vt:lpstr>
      <vt:lpstr>Kako biti ljuti, a ne biti agresivni? </vt:lpstr>
      <vt:lpstr>Kada ste ljuti…</vt:lpstr>
      <vt:lpstr>Kada ste ljuti…</vt:lpstr>
      <vt:lpstr>Kada ste ljuti…</vt:lpstr>
      <vt:lpstr>Kada ste ljuti…</vt:lpstr>
      <vt:lpstr>Kada ste ljuti…</vt:lpstr>
      <vt:lpstr>Ne zaboravite </vt:lpstr>
      <vt:lpstr>ČAROBNE RIJEČI</vt:lpstr>
      <vt:lpstr>Važno!</vt:lpstr>
      <vt:lpstr>Slajd 42</vt:lpstr>
      <vt:lpstr>Slajd 43</vt:lpstr>
      <vt:lpstr>Slajd 44</vt:lpstr>
      <vt:lpstr>Naučio sam... </vt:lpstr>
      <vt:lpstr>Naučio sam…</vt:lpstr>
      <vt:lpstr>Naučio sam…</vt:lpstr>
      <vt:lpstr>Naučio sam…</vt:lpstr>
      <vt:lpstr>Naučio sam…</vt:lpstr>
      <vt:lpstr>Imaj vremena </vt:lpstr>
      <vt:lpstr>Imaj vremena…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Zašto su nam važni međuljudski odnosi ? </dc:title>
  <dc:creator>Korisnik</dc:creator>
  <cp:lastModifiedBy>Korisnik</cp:lastModifiedBy>
  <cp:revision>31</cp:revision>
  <dcterms:created xsi:type="dcterms:W3CDTF">2014-02-21T23:27:18Z</dcterms:created>
  <dcterms:modified xsi:type="dcterms:W3CDTF">2014-03-24T17:11:54Z</dcterms:modified>
</cp:coreProperties>
</file>